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omments/comment1.xml" ContentType="application/vnd.openxmlformats-officedocument.presentationml.comments+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7"/>
  </p:notesMasterIdLst>
  <p:sldIdLst>
    <p:sldId id="293" r:id="rId2"/>
    <p:sldId id="275" r:id="rId3"/>
    <p:sldId id="267" r:id="rId4"/>
    <p:sldId id="257" r:id="rId5"/>
    <p:sldId id="270" r:id="rId6"/>
    <p:sldId id="327" r:id="rId7"/>
    <p:sldId id="274" r:id="rId8"/>
    <p:sldId id="273" r:id="rId9"/>
    <p:sldId id="281" r:id="rId10"/>
    <p:sldId id="277" r:id="rId11"/>
    <p:sldId id="278" r:id="rId12"/>
    <p:sldId id="282" r:id="rId13"/>
    <p:sldId id="328" r:id="rId14"/>
    <p:sldId id="284" r:id="rId15"/>
    <p:sldId id="285" r:id="rId16"/>
    <p:sldId id="329" r:id="rId17"/>
    <p:sldId id="286" r:id="rId18"/>
    <p:sldId id="287" r:id="rId19"/>
    <p:sldId id="283" r:id="rId20"/>
    <p:sldId id="291" r:id="rId21"/>
    <p:sldId id="292" r:id="rId22"/>
    <p:sldId id="332" r:id="rId23"/>
    <p:sldId id="333" r:id="rId24"/>
    <p:sldId id="334" r:id="rId25"/>
    <p:sldId id="310" r:id="rId26"/>
    <p:sldId id="311" r:id="rId27"/>
    <p:sldId id="312" r:id="rId28"/>
    <p:sldId id="313" r:id="rId29"/>
    <p:sldId id="335" r:id="rId30"/>
    <p:sldId id="315" r:id="rId31"/>
    <p:sldId id="295" r:id="rId32"/>
    <p:sldId id="336" r:id="rId33"/>
    <p:sldId id="297" r:id="rId34"/>
    <p:sldId id="298" r:id="rId35"/>
    <p:sldId id="299" r:id="rId36"/>
    <p:sldId id="300" r:id="rId37"/>
    <p:sldId id="301" r:id="rId38"/>
    <p:sldId id="303" r:id="rId39"/>
    <p:sldId id="304" r:id="rId40"/>
    <p:sldId id="306" r:id="rId41"/>
    <p:sldId id="337" r:id="rId42"/>
    <p:sldId id="264" r:id="rId43"/>
    <p:sldId id="265" r:id="rId44"/>
    <p:sldId id="266" r:id="rId45"/>
    <p:sldId id="261" r:id="rId46"/>
    <p:sldId id="263" r:id="rId47"/>
    <p:sldId id="280" r:id="rId48"/>
    <p:sldId id="289" r:id="rId49"/>
    <p:sldId id="290" r:id="rId50"/>
    <p:sldId id="331" r:id="rId51"/>
    <p:sldId id="316" r:id="rId52"/>
    <p:sldId id="318" r:id="rId53"/>
    <p:sldId id="319" r:id="rId54"/>
    <p:sldId id="307" r:id="rId55"/>
    <p:sldId id="320" r:id="rId56"/>
    <p:sldId id="321" r:id="rId57"/>
    <p:sldId id="262" r:id="rId58"/>
    <p:sldId id="308" r:id="rId59"/>
    <p:sldId id="305" r:id="rId60"/>
    <p:sldId id="322" r:id="rId61"/>
    <p:sldId id="323" r:id="rId62"/>
    <p:sldId id="324" r:id="rId63"/>
    <p:sldId id="276" r:id="rId64"/>
    <p:sldId id="325" r:id="rId65"/>
    <p:sldId id="326" r:id="rId66"/>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yasoedov Alexander" initials="MA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9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2229" autoAdjust="0"/>
  </p:normalViewPr>
  <p:slideViewPr>
    <p:cSldViewPr>
      <p:cViewPr varScale="1">
        <p:scale>
          <a:sx n="77" d="100"/>
          <a:sy n="77" d="100"/>
        </p:scale>
        <p:origin x="1386" y="60"/>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79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2-18T17:09:13.740" idx="1">
    <p:pos x="508" y="1204"/>
    <p:text>ПЕРЕРАБОТАТЬ БОЛЕЕ НАГЛЯДНО!!!! ПОКАЗАТЬ ЧТО ХОЧУ РАССКАЗАТЬ!!!
</p:text>
  </p:cm>
</p:cmLst>
</file>

<file path=ppt/drawings/_rels/vmlDrawing1.vml.rels><?xml version="1.0" encoding="UTF-8" standalone="yes"?>
<Relationships xmlns="http://schemas.openxmlformats.org/package/2006/relationships"><Relationship Id="rId2" Type="http://schemas.openxmlformats.org/officeDocument/2006/relationships/image" Target="../media/image11.wmf"/><Relationship Id="rId1"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5.wmf"/><Relationship Id="rId2" Type="http://schemas.openxmlformats.org/officeDocument/2006/relationships/image" Target="../media/image64.wmf"/><Relationship Id="rId1" Type="http://schemas.openxmlformats.org/officeDocument/2006/relationships/image" Target="../media/image63.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image" Target="../media/image92.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111.wmf"/><Relationship Id="rId2" Type="http://schemas.openxmlformats.org/officeDocument/2006/relationships/image" Target="../media/image110.wmf"/><Relationship Id="rId1" Type="http://schemas.openxmlformats.org/officeDocument/2006/relationships/image" Target="../media/image109.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114.wmf"/><Relationship Id="rId1" Type="http://schemas.openxmlformats.org/officeDocument/2006/relationships/image" Target="../media/image113.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4.wmf"/><Relationship Id="rId1"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4.wmf"/><Relationship Id="rId1" Type="http://schemas.openxmlformats.org/officeDocument/2006/relationships/image" Target="../media/image15.wmf"/><Relationship Id="rId4"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image" Target="../media/image20.wmf"/><Relationship Id="rId1" Type="http://schemas.openxmlformats.org/officeDocument/2006/relationships/image" Target="../media/image19.wmf"/><Relationship Id="rId4"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14.wmf"/><Relationship Id="rId4" Type="http://schemas.openxmlformats.org/officeDocument/2006/relationships/image" Target="../media/image2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3.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5" Type="http://schemas.openxmlformats.org/officeDocument/2006/relationships/image" Target="../media/image59.wmf"/><Relationship Id="rId4" Type="http://schemas.openxmlformats.org/officeDocument/2006/relationships/image" Target="../media/image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36ADF5-90D6-4F89-937A-A25D979E0EA3}" type="datetimeFigureOut">
              <a:rPr lang="en-US" smtClean="0"/>
              <a:pPr/>
              <a:t>4/23/2014</a:t>
            </a:fld>
            <a:endParaRPr lang="en-US"/>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832A28-FCE0-4BFA-8D7C-0EF8217108E6}" type="slidenum">
              <a:rPr lang="en-US" smtClean="0"/>
              <a:pPr/>
              <a:t>‹#›</a:t>
            </a:fld>
            <a:endParaRPr lang="en-US"/>
          </a:p>
        </p:txBody>
      </p:sp>
    </p:spTree>
    <p:extLst>
      <p:ext uri="{BB962C8B-B14F-4D97-AF65-F5344CB8AC3E}">
        <p14:creationId xmlns:p14="http://schemas.microsoft.com/office/powerpoint/2010/main" val="102284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Спасибо за представление.</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Как следует из названия доклада, диссертационная работа связана с оптическими методам исследования Океана.</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1</a:t>
            </a:fld>
            <a:endParaRPr lang="en-US" dirty="0"/>
          </a:p>
        </p:txBody>
      </p:sp>
    </p:spTree>
    <p:extLst>
      <p:ext uri="{BB962C8B-B14F-4D97-AF65-F5344CB8AC3E}">
        <p14:creationId xmlns:p14="http://schemas.microsoft.com/office/powerpoint/2010/main" val="4198887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Классическая задача рассеяния была подробно описана ещё в 1954 г. Коксом и Манком</a:t>
            </a:r>
            <a:r>
              <a:rPr lang="ru-RU" sz="1200" kern="1200" baseline="0" dirty="0" smtClean="0">
                <a:solidFill>
                  <a:schemeClr val="tx1"/>
                </a:solidFill>
                <a:effectLst/>
                <a:latin typeface="+mn-lt"/>
                <a:ea typeface="+mn-ea"/>
                <a:cs typeface="+mn-cs"/>
              </a:rPr>
              <a:t> и ранее как отечественными, так и зарубежными авторами.</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Подгоняя модель с ПРВ, заданной в виде рядов Грамма-Шарлье, к измеряемой яркости блика Кокс и </a:t>
            </a:r>
            <a:r>
              <a:rPr lang="ru-RU" sz="1200" kern="1200" dirty="0" err="1" smtClean="0">
                <a:solidFill>
                  <a:schemeClr val="tx1"/>
                </a:solidFill>
                <a:effectLst/>
                <a:latin typeface="+mn-lt"/>
                <a:ea typeface="+mn-ea"/>
                <a:cs typeface="+mn-cs"/>
              </a:rPr>
              <a:t>Манк</a:t>
            </a:r>
            <a:r>
              <a:rPr lang="ru-RU" sz="1200" kern="1200" dirty="0" smtClean="0">
                <a:solidFill>
                  <a:schemeClr val="tx1"/>
                </a:solidFill>
                <a:effectLst/>
                <a:latin typeface="+mn-lt"/>
                <a:ea typeface="+mn-ea"/>
                <a:cs typeface="+mn-cs"/>
              </a:rPr>
              <a:t> получили фундаментальные статистические характеристики наклонов морской поверхности</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При этом такой</a:t>
            </a:r>
            <a:r>
              <a:rPr lang="ru-RU" sz="1200" kern="1200" baseline="0" dirty="0" smtClean="0">
                <a:solidFill>
                  <a:schemeClr val="tx1"/>
                </a:solidFill>
                <a:effectLst/>
                <a:latin typeface="+mn-lt"/>
                <a:ea typeface="+mn-ea"/>
                <a:cs typeface="+mn-cs"/>
              </a:rPr>
              <a:t> подход применялся на масштабах блика.</a:t>
            </a:r>
          </a:p>
          <a:p>
            <a:endParaRPr lang="ru-RU" sz="1200" kern="1200" baseline="0" dirty="0" smtClean="0">
              <a:solidFill>
                <a:schemeClr val="tx1"/>
              </a:solidFill>
              <a:effectLst/>
              <a:latin typeface="+mn-lt"/>
              <a:ea typeface="+mn-ea"/>
              <a:cs typeface="+mn-cs"/>
            </a:endParaRPr>
          </a:p>
          <a:p>
            <a:r>
              <a:rPr lang="ru-RU" sz="1200" kern="1200" baseline="0" dirty="0" smtClean="0">
                <a:solidFill>
                  <a:schemeClr val="tx1"/>
                </a:solidFill>
                <a:effectLst/>
                <a:latin typeface="+mn-lt"/>
                <a:ea typeface="+mn-ea"/>
                <a:cs typeface="+mn-cs"/>
              </a:rPr>
              <a:t>Здесь стоит обратить внимание, что на спутниковых изображениях ширина блика </a:t>
            </a:r>
            <a:r>
              <a:rPr lang="ru-RU" sz="1200" kern="1200" baseline="0" dirty="0" err="1" smtClean="0">
                <a:solidFill>
                  <a:schemeClr val="tx1"/>
                </a:solidFill>
                <a:effectLst/>
                <a:latin typeface="+mn-lt"/>
                <a:ea typeface="+mn-ea"/>
                <a:cs typeface="+mn-cs"/>
              </a:rPr>
              <a:t>сотсавляет</a:t>
            </a:r>
            <a:r>
              <a:rPr lang="ru-RU" sz="1200" kern="1200" baseline="0" dirty="0" smtClean="0">
                <a:solidFill>
                  <a:schemeClr val="tx1"/>
                </a:solidFill>
                <a:effectLst/>
                <a:latin typeface="+mn-lt"/>
                <a:ea typeface="+mn-ea"/>
                <a:cs typeface="+mn-cs"/>
              </a:rPr>
              <a:t> 100-и км.</a:t>
            </a: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10</a:t>
            </a:fld>
            <a:endParaRPr lang="en-US"/>
          </a:p>
        </p:txBody>
      </p:sp>
    </p:spTree>
    <p:extLst>
      <p:ext uri="{BB962C8B-B14F-4D97-AF65-F5344CB8AC3E}">
        <p14:creationId xmlns:p14="http://schemas.microsoft.com/office/powerpoint/2010/main" val="1422485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В диссертационном исследовании предлагается метод восстановления СКН на внутренних масштабах блика</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Для получения вариаций СКН выполняются следующие шаги:</a:t>
            </a:r>
            <a:endParaRPr lang="en-US" sz="1200" kern="1200" dirty="0" smtClean="0">
              <a:solidFill>
                <a:schemeClr val="tx1"/>
              </a:solidFill>
              <a:effectLst/>
              <a:latin typeface="+mn-lt"/>
              <a:ea typeface="+mn-ea"/>
              <a:cs typeface="+mn-cs"/>
            </a:endParaRP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Сначала исходное поле яркости представляется в виде суперпозиции среднего (</a:t>
            </a:r>
            <a:r>
              <a:rPr lang="ru-RU" sz="1200" i="1" kern="1200" dirty="0" smtClean="0">
                <a:solidFill>
                  <a:schemeClr val="tx1"/>
                </a:solidFill>
                <a:effectLst/>
                <a:latin typeface="+mn-lt"/>
                <a:ea typeface="+mn-ea"/>
                <a:cs typeface="+mn-cs"/>
              </a:rPr>
              <a:t>масштаб солнечного блика</a:t>
            </a:r>
            <a:r>
              <a:rPr lang="ru-RU" sz="1200" kern="1200" dirty="0" smtClean="0">
                <a:solidFill>
                  <a:schemeClr val="tx1"/>
                </a:solidFill>
                <a:effectLst/>
                <a:latin typeface="+mn-lt"/>
                <a:ea typeface="+mn-ea"/>
                <a:cs typeface="+mn-cs"/>
              </a:rPr>
              <a:t>) и его вариаций </a:t>
            </a:r>
            <a:r>
              <a:rPr lang="ru-RU" sz="1200" i="1" kern="1200" dirty="0" smtClean="0">
                <a:solidFill>
                  <a:schemeClr val="tx1"/>
                </a:solidFill>
                <a:effectLst/>
                <a:latin typeface="+mn-lt"/>
                <a:ea typeface="+mn-ea"/>
                <a:cs typeface="+mn-cs"/>
              </a:rPr>
              <a:t>(внутренний масштаб)</a:t>
            </a:r>
            <a:endParaRPr lang="en-US" sz="1200" kern="1200" dirty="0" smtClean="0">
              <a:solidFill>
                <a:schemeClr val="tx1"/>
              </a:solidFill>
              <a:effectLst/>
              <a:latin typeface="+mn-lt"/>
              <a:ea typeface="+mn-ea"/>
              <a:cs typeface="+mn-cs"/>
            </a:endParaRP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Далее Полученные контрасты яркости преобразуются в контрасты СКН с использованием передаточной функции.</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11</a:t>
            </a:fld>
            <a:endParaRPr lang="en-US"/>
          </a:p>
        </p:txBody>
      </p:sp>
    </p:spTree>
    <p:extLst>
      <p:ext uri="{BB962C8B-B14F-4D97-AF65-F5344CB8AC3E}">
        <p14:creationId xmlns:p14="http://schemas.microsoft.com/office/powerpoint/2010/main" val="40652867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Разработанный метод позволяет работать с различными оптическими спектрометрами</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Это</a:t>
            </a:r>
            <a:r>
              <a:rPr lang="ru-RU" baseline="0" dirty="0" smtClean="0"/>
              <a:t> возможно </a:t>
            </a:r>
            <a:r>
              <a:rPr lang="ru-RU" dirty="0" smtClean="0"/>
              <a:t>благодаря использованию передаточной функции,</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которая напрямую зависит от наблюдаемых градиентов яркости солнечного блика</a:t>
            </a:r>
          </a:p>
          <a:p>
            <a:pPr marL="0" marR="0" indent="0" algn="l" defTabSz="914400" rtl="0" eaLnBrk="1" fontAlgn="auto" latinLnBrk="0" hangingPunct="1">
              <a:lnSpc>
                <a:spcPct val="100000"/>
              </a:lnSpc>
              <a:spcBef>
                <a:spcPts val="0"/>
              </a:spcBef>
              <a:spcAft>
                <a:spcPts val="0"/>
              </a:spcAft>
              <a:buClrTx/>
              <a:buSzTx/>
              <a:buFontTx/>
              <a:buNone/>
              <a:tabLst/>
              <a:defRPr/>
            </a:pP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При</a:t>
            </a:r>
            <a:r>
              <a:rPr lang="ru-RU" baseline="0" dirty="0" smtClean="0"/>
              <a:t> этом </a:t>
            </a:r>
            <a:r>
              <a:rPr lang="ru-RU" dirty="0" smtClean="0"/>
              <a:t>априорно задавать плотность распределения уклонов</a:t>
            </a:r>
            <a:r>
              <a:rPr lang="ru-RU" baseline="0" dirty="0" smtClean="0"/>
              <a:t> нет необходимости</a:t>
            </a:r>
          </a:p>
          <a:p>
            <a:pPr marL="0" marR="0" indent="0" algn="l" defTabSz="914400" rtl="0" eaLnBrk="1" fontAlgn="auto" latinLnBrk="0" hangingPunct="1">
              <a:lnSpc>
                <a:spcPct val="100000"/>
              </a:lnSpc>
              <a:spcBef>
                <a:spcPts val="0"/>
              </a:spcBef>
              <a:spcAft>
                <a:spcPts val="0"/>
              </a:spcAft>
              <a:buClrTx/>
              <a:buSzTx/>
              <a:buFontTx/>
              <a:buNone/>
              <a:tabLst/>
              <a:defRPr/>
            </a:pPr>
            <a:endParaRPr lang="ru-RU"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ru-RU" baseline="0" dirty="0" smtClean="0"/>
              <a:t>Исходя из только что сказанного следует первое положение выносимое на защиту</a:t>
            </a:r>
            <a:endParaRPr lang="ru-RU"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ru-RU" baseline="0" dirty="0" smtClean="0"/>
          </a:p>
        </p:txBody>
      </p:sp>
      <p:sp>
        <p:nvSpPr>
          <p:cNvPr id="4" name="Slide Number Placeholder 3"/>
          <p:cNvSpPr>
            <a:spLocks noGrp="1"/>
          </p:cNvSpPr>
          <p:nvPr>
            <p:ph type="sldNum" sz="quarter" idx="10"/>
          </p:nvPr>
        </p:nvSpPr>
        <p:spPr/>
        <p:txBody>
          <a:bodyPr/>
          <a:lstStyle/>
          <a:p>
            <a:fld id="{F2832A28-FCE0-4BFA-8D7C-0EF8217108E6}" type="slidenum">
              <a:rPr lang="en-US" smtClean="0"/>
              <a:pPr/>
              <a:t>12</a:t>
            </a:fld>
            <a:endParaRPr lang="en-US"/>
          </a:p>
        </p:txBody>
      </p:sp>
    </p:spTree>
    <p:extLst>
      <p:ext uri="{BB962C8B-B14F-4D97-AF65-F5344CB8AC3E}">
        <p14:creationId xmlns:p14="http://schemas.microsoft.com/office/powerpoint/2010/main" val="659985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514350" indent="-514350">
              <a:buFont typeface="+mj-lt"/>
              <a:buNone/>
            </a:pPr>
            <a:endParaRPr lang="ru-RU" dirty="0" smtClean="0"/>
          </a:p>
        </p:txBody>
      </p:sp>
      <p:sp>
        <p:nvSpPr>
          <p:cNvPr id="4" name="Slide Number Placeholder 3"/>
          <p:cNvSpPr>
            <a:spLocks noGrp="1"/>
          </p:cNvSpPr>
          <p:nvPr>
            <p:ph type="sldNum" sz="quarter" idx="10"/>
          </p:nvPr>
        </p:nvSpPr>
        <p:spPr/>
        <p:txBody>
          <a:bodyPr/>
          <a:lstStyle/>
          <a:p>
            <a:fld id="{F2832A28-FCE0-4BFA-8D7C-0EF8217108E6}" type="slidenum">
              <a:rPr lang="en-US" smtClean="0"/>
              <a:pPr/>
              <a:t>13</a:t>
            </a:fld>
            <a:endParaRPr lang="en-US"/>
          </a:p>
        </p:txBody>
      </p:sp>
    </p:spTree>
    <p:extLst>
      <p:ext uri="{BB962C8B-B14F-4D97-AF65-F5344CB8AC3E}">
        <p14:creationId xmlns:p14="http://schemas.microsoft.com/office/powerpoint/2010/main" val="1037780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15</a:t>
            </a:fld>
            <a:endParaRPr lang="en-US"/>
          </a:p>
        </p:txBody>
      </p:sp>
    </p:spTree>
    <p:extLst>
      <p:ext uri="{BB962C8B-B14F-4D97-AF65-F5344CB8AC3E}">
        <p14:creationId xmlns:p14="http://schemas.microsoft.com/office/powerpoint/2010/main" val="1617385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457200" indent="-457200">
              <a:spcBef>
                <a:spcPts val="0"/>
              </a:spcBef>
              <a:buClrTx/>
              <a:buSzTx/>
              <a:buFont typeface="+mj-lt"/>
              <a:buAutoNum type="arabicPeriod"/>
              <a:defRPr/>
            </a:pPr>
            <a:endParaRPr lang="en-US" dirty="0" smtClean="0">
              <a:solidFill>
                <a:schemeClr val="tx1"/>
              </a:solidFill>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16</a:t>
            </a:fld>
            <a:endParaRPr lang="en-US"/>
          </a:p>
        </p:txBody>
      </p:sp>
    </p:spTree>
    <p:extLst>
      <p:ext uri="{BB962C8B-B14F-4D97-AF65-F5344CB8AC3E}">
        <p14:creationId xmlns:p14="http://schemas.microsoft.com/office/powerpoint/2010/main" val="3869444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Разработанный метод применен к анализу поверхностных проявлений разливов нефти природного происхождения в Мексиканском заливе.</a:t>
            </a:r>
            <a:endParaRPr lang="en-US" sz="1200" kern="1200" dirty="0" smtClean="0">
              <a:solidFill>
                <a:schemeClr val="tx1"/>
              </a:solidFill>
              <a:effectLst/>
              <a:latin typeface="+mn-lt"/>
              <a:ea typeface="+mn-ea"/>
              <a:cs typeface="+mn-cs"/>
            </a:endParaRP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На рисунке хорошо видно, что вариации яркости блика, связанные с присутствием нефтяных сликов, бывают как положительными, так и отрицательными. </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Это явление называется </a:t>
            </a:r>
            <a:r>
              <a:rPr lang="ru-RU" sz="1200" kern="1200" baseline="0" dirty="0" smtClean="0">
                <a:solidFill>
                  <a:schemeClr val="tx1"/>
                </a:solidFill>
                <a:effectLst/>
                <a:latin typeface="+mn-lt"/>
                <a:ea typeface="+mn-ea"/>
                <a:cs typeface="+mn-cs"/>
              </a:rPr>
              <a:t>инверсия контрастов.</a:t>
            </a:r>
            <a:endParaRPr lang="ru-RU" sz="1200" kern="1200" dirty="0" smtClean="0">
              <a:solidFill>
                <a:schemeClr val="tx1"/>
              </a:solidFill>
              <a:effectLst/>
              <a:latin typeface="+mn-lt"/>
              <a:ea typeface="+mn-ea"/>
              <a:cs typeface="+mn-cs"/>
            </a:endParaRP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А связано оно с тем, что передаточная функция 𝑇 меняет знак в этом районе. (</a:t>
            </a:r>
            <a:r>
              <a:rPr lang="ru-RU" sz="1200" b="1" kern="1200" dirty="0" smtClean="0">
                <a:solidFill>
                  <a:schemeClr val="tx1"/>
                </a:solidFill>
                <a:effectLst/>
                <a:latin typeface="+mn-lt"/>
                <a:ea typeface="+mn-ea"/>
                <a:cs typeface="+mn-cs"/>
              </a:rPr>
              <a:t>обратить внимание указкой</a:t>
            </a:r>
            <a:r>
              <a:rPr lang="ru-RU" sz="1200" kern="1200" dirty="0" smtClean="0">
                <a:solidFill>
                  <a:schemeClr val="tx1"/>
                </a:solidFill>
                <a:effectLst/>
                <a:latin typeface="+mn-lt"/>
                <a:ea typeface="+mn-ea"/>
                <a:cs typeface="+mn-cs"/>
              </a:rPr>
              <a:t>)</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17</a:t>
            </a:fld>
            <a:endParaRPr lang="en-US"/>
          </a:p>
        </p:txBody>
      </p:sp>
    </p:spTree>
    <p:extLst>
      <p:ext uri="{BB962C8B-B14F-4D97-AF65-F5344CB8AC3E}">
        <p14:creationId xmlns:p14="http://schemas.microsoft.com/office/powerpoint/2010/main" val="3094258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18</a:t>
            </a:fld>
            <a:endParaRPr lang="en-US"/>
          </a:p>
        </p:txBody>
      </p:sp>
    </p:spTree>
    <p:extLst>
      <p:ext uri="{BB962C8B-B14F-4D97-AF65-F5344CB8AC3E}">
        <p14:creationId xmlns:p14="http://schemas.microsoft.com/office/powerpoint/2010/main" val="40402790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Далее приводится рассмотрим катастрофический разлив нефти в результате взрыва на нефтяной платформе Дипвотер Хорайзон (англ. Deepwater </a:t>
            </a:r>
            <a:r>
              <a:rPr lang="ru-RU" sz="1200" kern="1200" dirty="0" err="1" smtClean="0">
                <a:solidFill>
                  <a:schemeClr val="tx1"/>
                </a:solidFill>
                <a:effectLst/>
                <a:latin typeface="+mn-lt"/>
                <a:ea typeface="+mn-ea"/>
                <a:cs typeface="+mn-cs"/>
              </a:rPr>
              <a:t>Horizon</a:t>
            </a:r>
            <a:r>
              <a:rPr lang="ru-RU" sz="1200" kern="1200" dirty="0" smtClean="0">
                <a:solidFill>
                  <a:schemeClr val="tx1"/>
                </a:solidFill>
                <a:effectLst/>
                <a:latin typeface="+mn-lt"/>
                <a:ea typeface="+mn-ea"/>
                <a:cs typeface="+mn-cs"/>
              </a:rPr>
              <a:t>) в Мексиканском заливе.</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Выбор пал именно на этот случай, не столько потому, что он потряс весь мир, а больше потому, что было собрано множество изображений с разных приборов и спутников, а также большое количество сопутствующей вспомогательной информации</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19</a:t>
            </a:fld>
            <a:endParaRPr lang="en-US"/>
          </a:p>
        </p:txBody>
      </p:sp>
    </p:spTree>
    <p:extLst>
      <p:ext uri="{BB962C8B-B14F-4D97-AF65-F5344CB8AC3E}">
        <p14:creationId xmlns:p14="http://schemas.microsoft.com/office/powerpoint/2010/main" val="140750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dirty="0" smtClean="0"/>
              <a:t>Исходные яркости в красном канале</a:t>
            </a:r>
          </a:p>
          <a:p>
            <a:endParaRPr lang="ru-RU" dirty="0" smtClean="0"/>
          </a:p>
          <a:p>
            <a:endParaRPr lang="ru-RU" dirty="0" smtClean="0"/>
          </a:p>
          <a:p>
            <a:r>
              <a:rPr lang="ru-RU" dirty="0" smtClean="0"/>
              <a:t>Обращаю внимание, что на изображении </a:t>
            </a:r>
            <a:r>
              <a:rPr lang="en-US" dirty="0" smtClean="0"/>
              <a:t>MODIS</a:t>
            </a:r>
            <a:r>
              <a:rPr lang="ru-RU" dirty="0" smtClean="0"/>
              <a:t> нефтяная</a:t>
            </a:r>
            <a:r>
              <a:rPr lang="ru-RU" baseline="0" dirty="0" smtClean="0"/>
              <a:t> струя имеет тёмные контрасты, что говорит о наличии зоны инверсии контрастов</a:t>
            </a:r>
            <a:endParaRPr lang="ru-RU" dirty="0" smtClean="0"/>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20</a:t>
            </a:fld>
            <a:endParaRPr lang="en-US"/>
          </a:p>
        </p:txBody>
      </p:sp>
    </p:spTree>
    <p:extLst>
      <p:ext uri="{BB962C8B-B14F-4D97-AF65-F5344CB8AC3E}">
        <p14:creationId xmlns:p14="http://schemas.microsoft.com/office/powerpoint/2010/main" val="16772795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Оптические методы являются наиболее развитыми и широко используемыми в оперативной практике.</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 настоящее время на орбите Земли находится большое количество сканеров, работающих в оптическом диапазоне (например, сканеры MODIS на спутниках </a:t>
            </a:r>
            <a:r>
              <a:rPr lang="ru-RU" sz="1200" kern="1200" dirty="0" err="1" smtClean="0">
                <a:solidFill>
                  <a:schemeClr val="tx1"/>
                </a:solidFill>
                <a:effectLst/>
                <a:latin typeface="+mn-lt"/>
                <a:ea typeface="+mn-ea"/>
                <a:cs typeface="+mn-cs"/>
              </a:rPr>
              <a:t>Terra</a:t>
            </a:r>
            <a:r>
              <a:rPr lang="ru-RU" sz="1200" kern="1200" dirty="0" smtClean="0">
                <a:solidFill>
                  <a:schemeClr val="tx1"/>
                </a:solidFill>
                <a:effectLst/>
                <a:latin typeface="+mn-lt"/>
                <a:ea typeface="+mn-ea"/>
                <a:cs typeface="+mn-cs"/>
              </a:rPr>
              <a:t> и </a:t>
            </a:r>
            <a:r>
              <a:rPr lang="ru-RU" sz="1200" kern="1200" dirty="0" err="1" smtClean="0">
                <a:solidFill>
                  <a:schemeClr val="tx1"/>
                </a:solidFill>
                <a:effectLst/>
                <a:latin typeface="+mn-lt"/>
                <a:ea typeface="+mn-ea"/>
                <a:cs typeface="+mn-cs"/>
              </a:rPr>
              <a:t>Aqua</a:t>
            </a:r>
            <a:r>
              <a:rPr lang="ru-RU"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Одно из основных применений данных оптических сканеров, - изучение «цвета» Океана (содержание фитопланктона и минеральной взвеси, биогеохимические характеристики), а также температуры его поверхности.</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2</a:t>
            </a:fld>
            <a:endParaRPr lang="en-US"/>
          </a:p>
        </p:txBody>
      </p:sp>
    </p:spTree>
    <p:extLst>
      <p:ext uri="{BB962C8B-B14F-4D97-AF65-F5344CB8AC3E}">
        <p14:creationId xmlns:p14="http://schemas.microsoft.com/office/powerpoint/2010/main" val="105442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Анализируется фрагмент</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случая</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совместной съёмки нефтяного разлива 26 Апреля 2010г. приборами MERIS (15:58 GMT) и ENVISAT ASAR (15:56 GMT).</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a:t>
            </a:r>
            <a:r>
              <a:rPr lang="ru-RU" sz="1200" kern="1200" baseline="0" dirty="0" smtClean="0">
                <a:solidFill>
                  <a:schemeClr val="tx1"/>
                </a:solidFill>
                <a:effectLst/>
                <a:latin typeface="+mn-lt"/>
                <a:ea typeface="+mn-ea"/>
                <a:cs typeface="+mn-cs"/>
              </a:rPr>
              <a:t> жёлтый контур заключена область …</a:t>
            </a: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Поскольку приборы установлены на одном спутнике съёмка производилась </a:t>
            </a:r>
            <a:r>
              <a:rPr lang="ru-RU" sz="1200" kern="1200" dirty="0" err="1" smtClean="0">
                <a:solidFill>
                  <a:schemeClr val="tx1"/>
                </a:solidFill>
                <a:effectLst/>
                <a:latin typeface="+mn-lt"/>
                <a:ea typeface="+mn-ea"/>
                <a:cs typeface="+mn-cs"/>
              </a:rPr>
              <a:t>квазисинхронно</a:t>
            </a:r>
            <a:r>
              <a:rPr lang="ru-RU"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Из приведённых изображений видно, что оптические и РЛ-контрасты одного и того же слика, сформированного тонкой нефтяной плёнкой, хорошо коррелируют друг с другом.</a:t>
            </a:r>
          </a:p>
          <a:p>
            <a:r>
              <a:rPr lang="ru-RU" sz="1200" kern="1200" dirty="0" smtClean="0">
                <a:solidFill>
                  <a:schemeClr val="tx1"/>
                </a:solidFill>
                <a:effectLst/>
                <a:latin typeface="+mn-lt"/>
                <a:ea typeface="+mn-ea"/>
                <a:cs typeface="+mn-cs"/>
              </a:rPr>
              <a:t>При этом радиолокационные контрасты примерно в 1.6 раза сильнее контрастов СКН.</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21</a:t>
            </a:fld>
            <a:endParaRPr lang="en-US"/>
          </a:p>
        </p:txBody>
      </p:sp>
    </p:spTree>
    <p:extLst>
      <p:ext uri="{BB962C8B-B14F-4D97-AF65-F5344CB8AC3E}">
        <p14:creationId xmlns:p14="http://schemas.microsoft.com/office/powerpoint/2010/main" val="4831205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ru-RU" b="0" dirty="0" err="1" smtClean="0">
                <a:solidFill>
                  <a:schemeClr val="tx1"/>
                </a:solidFill>
              </a:rPr>
              <a:t>Подитоживая</a:t>
            </a:r>
            <a:r>
              <a:rPr lang="ru-RU" b="0" dirty="0" smtClean="0">
                <a:solidFill>
                  <a:schemeClr val="tx1"/>
                </a:solidFill>
              </a:rPr>
              <a:t> раздел по сликам можно заключить, что</a:t>
            </a:r>
          </a:p>
          <a:p>
            <a:pPr marL="0" indent="0">
              <a:buFont typeface="+mj-lt"/>
              <a:buNone/>
            </a:pPr>
            <a:endParaRPr lang="ru-RU" b="1" dirty="0" smtClean="0">
              <a:solidFill>
                <a:schemeClr val="tx1"/>
              </a:solidFill>
            </a:endParaRPr>
          </a:p>
          <a:p>
            <a:pPr marL="514350" indent="-514350">
              <a:buFont typeface="+mj-lt"/>
              <a:buAutoNum type="romanUcPeriod"/>
            </a:pPr>
            <a:r>
              <a:rPr lang="ru-RU" b="1" dirty="0" smtClean="0">
                <a:solidFill>
                  <a:schemeClr val="tx1"/>
                </a:solidFill>
              </a:rPr>
              <a:t>контрасты СКН в нефтяных сликах систематически ниже контрастов СКН в сликах биологического происхождения;</a:t>
            </a:r>
          </a:p>
          <a:p>
            <a:pPr marL="514350" indent="-514350">
              <a:buFont typeface="+mj-lt"/>
              <a:buAutoNum type="romanUcPeriod"/>
            </a:pPr>
            <a:r>
              <a:rPr lang="ru-RU" b="1" dirty="0" smtClean="0">
                <a:solidFill>
                  <a:schemeClr val="tx1"/>
                </a:solidFill>
              </a:rPr>
              <a:t>для одного и того же слика, сформированного тонкой нефтяной плёнкой, контрасты УЭПР примерно в 1.6 раза сильнее контрастов СКН;</a:t>
            </a:r>
            <a:endParaRPr lang="ru-RU" dirty="0" smtClean="0">
              <a:solidFill>
                <a:schemeClr val="tx1"/>
              </a:solidFill>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22</a:t>
            </a:fld>
            <a:endParaRPr lang="en-US"/>
          </a:p>
        </p:txBody>
      </p:sp>
    </p:spTree>
    <p:extLst>
      <p:ext uri="{BB962C8B-B14F-4D97-AF65-F5344CB8AC3E}">
        <p14:creationId xmlns:p14="http://schemas.microsoft.com/office/powerpoint/2010/main" val="4117553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514350" indent="-514350">
              <a:buFont typeface="+mj-lt"/>
              <a:buNone/>
            </a:pPr>
            <a:endParaRPr lang="ru-RU" dirty="0" smtClean="0"/>
          </a:p>
        </p:txBody>
      </p:sp>
      <p:sp>
        <p:nvSpPr>
          <p:cNvPr id="4" name="Slide Number Placeholder 3"/>
          <p:cNvSpPr>
            <a:spLocks noGrp="1"/>
          </p:cNvSpPr>
          <p:nvPr>
            <p:ph type="sldNum" sz="quarter" idx="10"/>
          </p:nvPr>
        </p:nvSpPr>
        <p:spPr/>
        <p:txBody>
          <a:bodyPr/>
          <a:lstStyle/>
          <a:p>
            <a:fld id="{F2832A28-FCE0-4BFA-8D7C-0EF8217108E6}" type="slidenum">
              <a:rPr lang="en-US" smtClean="0"/>
              <a:pPr/>
              <a:t>23</a:t>
            </a:fld>
            <a:endParaRPr lang="en-US"/>
          </a:p>
        </p:txBody>
      </p:sp>
    </p:spTree>
    <p:extLst>
      <p:ext uri="{BB962C8B-B14F-4D97-AF65-F5344CB8AC3E}">
        <p14:creationId xmlns:p14="http://schemas.microsoft.com/office/powerpoint/2010/main" val="9986384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457200" indent="-457200">
              <a:spcBef>
                <a:spcPts val="0"/>
              </a:spcBef>
              <a:buClrTx/>
              <a:buSzTx/>
              <a:buFont typeface="+mj-lt"/>
              <a:buAutoNum type="arabicPeriod"/>
              <a:defRPr/>
            </a:pPr>
            <a:endParaRPr lang="en-US" dirty="0" smtClean="0">
              <a:solidFill>
                <a:schemeClr val="tx1"/>
              </a:solidFill>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24</a:t>
            </a:fld>
            <a:endParaRPr lang="en-US"/>
          </a:p>
        </p:txBody>
      </p:sp>
    </p:spTree>
    <p:extLst>
      <p:ext uri="{BB962C8B-B14F-4D97-AF65-F5344CB8AC3E}">
        <p14:creationId xmlns:p14="http://schemas.microsoft.com/office/powerpoint/2010/main" val="2342381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dirty="0" smtClean="0"/>
              <a:t>Остановимся на применении разработанного алгоритма к спутниковым оптическим изображениям внутренних волн (ВВ),  - как простейшем типе течений</a:t>
            </a:r>
          </a:p>
          <a:p>
            <a:r>
              <a:rPr lang="ru-RU" sz="1200" dirty="0" smtClean="0"/>
              <a:t>В качестве примера выбран район западно-экваториальной Атлантики, напротив устья реки Амазонки область регулярного возникновения интенсивных ВВ</a:t>
            </a:r>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25</a:t>
            </a:fld>
            <a:endParaRPr lang="en-US"/>
          </a:p>
        </p:txBody>
      </p:sp>
    </p:spTree>
    <p:extLst>
      <p:ext uri="{BB962C8B-B14F-4D97-AF65-F5344CB8AC3E}">
        <p14:creationId xmlns:p14="http://schemas.microsoft.com/office/powerpoint/2010/main" val="34578812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26</a:t>
            </a:fld>
            <a:endParaRPr lang="en-US"/>
          </a:p>
        </p:txBody>
      </p:sp>
    </p:spTree>
    <p:extLst>
      <p:ext uri="{BB962C8B-B14F-4D97-AF65-F5344CB8AC3E}">
        <p14:creationId xmlns:p14="http://schemas.microsoft.com/office/powerpoint/2010/main" val="2269349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27</a:t>
            </a:fld>
            <a:endParaRPr lang="en-US"/>
          </a:p>
        </p:txBody>
      </p:sp>
    </p:spTree>
    <p:extLst>
      <p:ext uri="{BB962C8B-B14F-4D97-AF65-F5344CB8AC3E}">
        <p14:creationId xmlns:p14="http://schemas.microsoft.com/office/powerpoint/2010/main" val="675520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На</a:t>
            </a:r>
            <a:r>
              <a:rPr lang="ru-RU" sz="1200" kern="1200" baseline="0" dirty="0" smtClean="0">
                <a:solidFill>
                  <a:schemeClr val="tx1"/>
                </a:solidFill>
                <a:effectLst/>
                <a:latin typeface="+mn-lt"/>
                <a:ea typeface="+mn-ea"/>
                <a:cs typeface="+mn-cs"/>
              </a:rPr>
              <a:t> слайде представлены сечения контрастов СКН и проведено их моделирование .</a:t>
            </a: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 использованием модели формирования радиолокационных изображений RIM показано, что поверхностные проявления ВВ хорошо видны в модуляциях уклонов морской поверхности.</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Это связано усилением среднеквадратичного наклона (СКН) в зонах конвергенции течения ВВ,</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в то время как подавление наблюдается в зонах дивергенции.</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ru-RU"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Результаты моделирования использованы</a:t>
            </a:r>
            <a:r>
              <a:rPr lang="ru-RU" sz="1200" kern="1200" baseline="0" dirty="0" smtClean="0">
                <a:solidFill>
                  <a:schemeClr val="tx1"/>
                </a:solidFill>
                <a:effectLst/>
                <a:latin typeface="+mn-lt"/>
                <a:ea typeface="+mn-ea"/>
                <a:cs typeface="+mn-cs"/>
              </a:rPr>
              <a:t> для восстановлений смещений термоклина. Как установлено, смещения  термоклина во ВВ достигают 100м.</a:t>
            </a:r>
            <a:endParaRPr lang="en-US" dirty="0" smtClean="0"/>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28</a:t>
            </a:fld>
            <a:endParaRPr lang="en-US"/>
          </a:p>
        </p:txBody>
      </p:sp>
    </p:spTree>
    <p:extLst>
      <p:ext uri="{BB962C8B-B14F-4D97-AF65-F5344CB8AC3E}">
        <p14:creationId xmlns:p14="http://schemas.microsoft.com/office/powerpoint/2010/main" val="2775555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514350" indent="-514350">
              <a:buFont typeface="+mj-lt"/>
              <a:buNone/>
            </a:pPr>
            <a:r>
              <a:rPr lang="en-US" dirty="0" err="1" smtClean="0"/>
              <a:t>На</a:t>
            </a:r>
            <a:r>
              <a:rPr lang="en-US" dirty="0" smtClean="0"/>
              <a:t> </a:t>
            </a:r>
            <a:r>
              <a:rPr lang="en-US" dirty="0" err="1" smtClean="0"/>
              <a:t>защиту</a:t>
            </a:r>
            <a:r>
              <a:rPr lang="en-US" dirty="0" smtClean="0"/>
              <a:t> </a:t>
            </a:r>
            <a:r>
              <a:rPr lang="en-US" dirty="0" err="1" smtClean="0"/>
              <a:t>выносятся</a:t>
            </a:r>
            <a:r>
              <a:rPr lang="en-US" dirty="0" smtClean="0"/>
              <a:t> </a:t>
            </a:r>
            <a:r>
              <a:rPr lang="en-US" dirty="0" err="1" smtClean="0"/>
              <a:t>следующие</a:t>
            </a:r>
            <a:r>
              <a:rPr lang="en-US" dirty="0" smtClean="0"/>
              <a:t> </a:t>
            </a:r>
            <a:r>
              <a:rPr lang="en-US" dirty="0" err="1" smtClean="0"/>
              <a:t>положения</a:t>
            </a:r>
            <a:r>
              <a:rPr lang="en-US" dirty="0" smtClean="0"/>
              <a:t>:</a:t>
            </a:r>
          </a:p>
          <a:p>
            <a:pPr marL="514350" indent="-514350">
              <a:buFont typeface="+mj-lt"/>
              <a:buAutoNum type="romanUcPeriod"/>
            </a:pPr>
            <a:endParaRPr lang="en-US" dirty="0" smtClean="0"/>
          </a:p>
          <a:p>
            <a:pPr marL="514350" indent="-514350">
              <a:buFont typeface="+mj-lt"/>
              <a:buAutoNum type="romanUcPeriod"/>
            </a:pPr>
            <a:r>
              <a:rPr lang="ru-RU" dirty="0" smtClean="0"/>
              <a:t>разработанный метод диагностики пространственных аномалий «шероховатости»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 которая напрямую зависит от наблюдаемых градиентов яркости солнечного блика, без априорного задания плотности распределения уклонов;</a:t>
            </a:r>
          </a:p>
          <a:p>
            <a:pPr marL="514350" indent="-514350">
              <a:buFont typeface="+mj-lt"/>
              <a:buAutoNum type="romanUcPeriod"/>
            </a:pPr>
            <a:r>
              <a:rPr lang="ru-RU" dirty="0" smtClean="0"/>
              <a:t>контрасты СКН в нефтяных сликах ситематически ниже контрастов СКН в сликах биологического происхождения;</a:t>
            </a:r>
          </a:p>
          <a:p>
            <a:pPr marL="514350" indent="-514350">
              <a:buFont typeface="+mj-lt"/>
              <a:buAutoNum type="romanUcPeriod"/>
            </a:pPr>
            <a:r>
              <a:rPr lang="ru-RU" dirty="0" smtClean="0"/>
              <a:t>для одного и того же слика, сформированного тонкой нефтяной плёнкой, контрасты УЭПР примерно в 1.6 раза сильнее контрастов СКН;</a:t>
            </a:r>
          </a:p>
          <a:p>
            <a:pPr marL="514350" indent="-514350">
              <a:buFont typeface="+mj-lt"/>
              <a:buAutoNum type="romanUcPeriod"/>
            </a:pPr>
            <a:r>
              <a:rPr lang="ru-RU" dirty="0" smtClean="0"/>
              <a:t>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(СКН) в зонах конвергенции течения, и его подавления в зонах дивергенции;</a:t>
            </a:r>
          </a:p>
          <a:p>
            <a:pPr marL="514350" indent="-514350">
              <a:buFont typeface="+mj-lt"/>
              <a:buAutoNum type="romanUcPeriod"/>
            </a:pPr>
            <a:r>
              <a:rPr lang="ru-RU" dirty="0" smtClean="0"/>
              <a:t>аномалии характеристик ветрового волнения (СКН, обрушения) связаны с зонами дивергенции течений и пространственно привязаны к областям сильных градиентов завихренности полей квази-геострофических течений</a:t>
            </a:r>
          </a:p>
        </p:txBody>
      </p:sp>
      <p:sp>
        <p:nvSpPr>
          <p:cNvPr id="4" name="Slide Number Placeholder 3"/>
          <p:cNvSpPr>
            <a:spLocks noGrp="1"/>
          </p:cNvSpPr>
          <p:nvPr>
            <p:ph type="sldNum" sz="quarter" idx="10"/>
          </p:nvPr>
        </p:nvSpPr>
        <p:spPr/>
        <p:txBody>
          <a:bodyPr/>
          <a:lstStyle/>
          <a:p>
            <a:fld id="{F2832A28-FCE0-4BFA-8D7C-0EF8217108E6}" type="slidenum">
              <a:rPr lang="en-US" smtClean="0"/>
              <a:pPr/>
              <a:t>29</a:t>
            </a:fld>
            <a:endParaRPr lang="en-US"/>
          </a:p>
        </p:txBody>
      </p:sp>
    </p:spTree>
    <p:extLst>
      <p:ext uri="{BB962C8B-B14F-4D97-AF65-F5344CB8AC3E}">
        <p14:creationId xmlns:p14="http://schemas.microsoft.com/office/powerpoint/2010/main" val="5564916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p:cNvSpPr>
            <a:spLocks noGrp="1" noChangeArrowheads="1"/>
          </p:cNvSpPr>
          <p:nvPr>
            <p:ph type="sldNum" sz="quarter"/>
          </p:nvPr>
        </p:nvSpPr>
        <p:spPr>
          <a:noFill/>
        </p:spPr>
        <p:txBody>
          <a:bodyPr/>
          <a:lstStyle/>
          <a:p>
            <a:fld id="{AF1AEDB6-4420-411C-96F4-714E52B6F9FA}" type="slidenum">
              <a:rPr lang="pl-PL" smtClean="0">
                <a:latin typeface="Times New Roman" pitchFamily="18" charset="0"/>
                <a:ea typeface="Arial Unicode MS" pitchFamily="34" charset="-128"/>
              </a:rPr>
              <a:pPr/>
              <a:t>31</a:t>
            </a:fld>
            <a:endParaRPr lang="pl-PL" smtClean="0">
              <a:latin typeface="Times New Roman" pitchFamily="18" charset="0"/>
              <a:ea typeface="Arial Unicode MS" pitchFamily="34" charset="-128"/>
            </a:endParaRPr>
          </a:p>
        </p:txBody>
      </p:sp>
      <p:sp>
        <p:nvSpPr>
          <p:cNvPr id="32771" name="Rectangle 1"/>
          <p:cNvSpPr>
            <a:spLocks noGrp="1" noRot="1" noChangeAspect="1" noChangeArrowheads="1" noTextEdit="1"/>
          </p:cNvSpPr>
          <p:nvPr>
            <p:ph type="sldImg"/>
          </p:nvPr>
        </p:nvSpPr>
        <p:spPr>
          <a:xfrm>
            <a:off x="1143000" y="695325"/>
            <a:ext cx="4567238" cy="3425825"/>
          </a:xfrm>
          <a:solidFill>
            <a:srgbClr val="FFFFFF"/>
          </a:solidFill>
          <a:ln>
            <a:solidFill>
              <a:srgbClr val="000000"/>
            </a:solidFill>
            <a:miter lim="800000"/>
          </a:ln>
        </p:spPr>
      </p:sp>
      <p:sp>
        <p:nvSpPr>
          <p:cNvPr id="32772" name="Rectangle 2"/>
          <p:cNvSpPr>
            <a:spLocks noGrp="1" noChangeArrowheads="1"/>
          </p:cNvSpPr>
          <p:nvPr>
            <p:ph type="body" idx="1"/>
          </p:nvPr>
        </p:nvSpPr>
        <p:spPr>
          <a:xfrm>
            <a:off x="685512" y="4343231"/>
            <a:ext cx="5484096" cy="4112423"/>
          </a:xfrm>
          <a:noFill/>
          <a:ln/>
        </p:spPr>
        <p:txBody>
          <a:bodyPr wrap="none" anchor="ctr"/>
          <a:lstStyle/>
          <a:p>
            <a:r>
              <a:rPr lang="ru-RU" sz="1200" kern="1200" dirty="0" smtClean="0">
                <a:solidFill>
                  <a:schemeClr val="tx1"/>
                </a:solidFill>
                <a:effectLst/>
                <a:latin typeface="+mn-lt"/>
                <a:ea typeface="+mn-ea"/>
                <a:cs typeface="+mn-cs"/>
              </a:rPr>
              <a:t>На слайде</a:t>
            </a:r>
            <a:r>
              <a:rPr lang="ru-RU" sz="1200" kern="1200" baseline="0" dirty="0" smtClean="0">
                <a:solidFill>
                  <a:schemeClr val="tx1"/>
                </a:solidFill>
                <a:effectLst/>
                <a:latin typeface="+mn-lt"/>
                <a:ea typeface="+mn-ea"/>
                <a:cs typeface="+mn-cs"/>
              </a:rPr>
              <a:t> приведены поля </a:t>
            </a:r>
            <a:r>
              <a:rPr lang="ru-RU" sz="1200" dirty="0" smtClean="0"/>
              <a:t>ТПО и восстановленного ветра по</a:t>
            </a:r>
            <a:r>
              <a:rPr lang="en-US" sz="1200" dirty="0" smtClean="0"/>
              <a:t> </a:t>
            </a:r>
            <a:r>
              <a:rPr lang="ru-RU" sz="1200" dirty="0" smtClean="0"/>
              <a:t>РСА</a:t>
            </a:r>
            <a:r>
              <a:rPr lang="ru-RU" sz="1200" baseline="0" dirty="0" smtClean="0"/>
              <a:t> с использованием</a:t>
            </a:r>
            <a:r>
              <a:rPr lang="ru-RU" sz="1200" dirty="0" smtClean="0"/>
              <a:t> модели</a:t>
            </a:r>
            <a:r>
              <a:rPr lang="ru-RU" sz="1200" baseline="0" dirty="0" smtClean="0"/>
              <a:t> </a:t>
            </a:r>
            <a:r>
              <a:rPr lang="en-US" sz="1200" baseline="0" dirty="0" smtClean="0"/>
              <a:t>CMOD4</a:t>
            </a:r>
            <a:r>
              <a:rPr lang="ru-RU" sz="1200" dirty="0" smtClean="0"/>
              <a:t>,</a:t>
            </a:r>
          </a:p>
        </p:txBody>
      </p:sp>
    </p:spTree>
    <p:extLst>
      <p:ext uri="{BB962C8B-B14F-4D97-AF65-F5344CB8AC3E}">
        <p14:creationId xmlns:p14="http://schemas.microsoft.com/office/powerpoint/2010/main" val="39764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При изучении оптических характеристик Океана, солнечная радиация, отраженная от морской поверхности, является шумом по отношению к радиации, рассеянной в верхнем слое Океана.</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Существование солнечного блика приводит к тому, что огромная часть спутниковых сканерных данных (до 30%) не может быть использована в классических океанографических приложениях.</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Области, где восстановление параметров цвета Океана по спутниковым данным невозможно, маскируются для конечного пользователя и, таким образом, «выбрасываются в мусорный ящик».</a:t>
            </a:r>
          </a:p>
          <a:p>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Пример</a:t>
            </a:r>
            <a:r>
              <a:rPr lang="ru-RU" sz="1200" kern="1200" baseline="0" dirty="0" smtClean="0">
                <a:solidFill>
                  <a:schemeClr val="tx1"/>
                </a:solidFill>
                <a:effectLst/>
                <a:latin typeface="+mn-lt"/>
                <a:ea typeface="+mn-ea"/>
                <a:cs typeface="+mn-cs"/>
              </a:rPr>
              <a:t> маскировки </a:t>
            </a:r>
            <a:r>
              <a:rPr lang="ru-RU" sz="1200" kern="1200" dirty="0" smtClean="0">
                <a:solidFill>
                  <a:schemeClr val="tx1"/>
                </a:solidFill>
                <a:effectLst/>
                <a:latin typeface="+mn-lt"/>
                <a:ea typeface="+mn-ea"/>
                <a:cs typeface="+mn-cs"/>
              </a:rPr>
              <a:t>областей поверхности океана, «засвеченных» солнечным бликом в данных сканера MODIS </a:t>
            </a:r>
            <a:r>
              <a:rPr lang="ru-RU" sz="1200" kern="1200" baseline="0" dirty="0" smtClean="0">
                <a:solidFill>
                  <a:schemeClr val="tx1"/>
                </a:solidFill>
                <a:effectLst/>
                <a:latin typeface="+mn-lt"/>
                <a:ea typeface="+mn-ea"/>
                <a:cs typeface="+mn-cs"/>
              </a:rPr>
              <a:t>п</a:t>
            </a:r>
            <a:r>
              <a:rPr lang="ru-RU" sz="1200" kern="1200" dirty="0" smtClean="0">
                <a:solidFill>
                  <a:schemeClr val="tx1"/>
                </a:solidFill>
                <a:effectLst/>
                <a:latin typeface="+mn-lt"/>
                <a:ea typeface="+mn-ea"/>
                <a:cs typeface="+mn-cs"/>
              </a:rPr>
              <a:t>риводится  на слайде.</a:t>
            </a:r>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a:t>
            </a:fld>
            <a:endParaRPr lang="en-US"/>
          </a:p>
        </p:txBody>
      </p:sp>
    </p:spTree>
    <p:extLst>
      <p:ext uri="{BB962C8B-B14F-4D97-AF65-F5344CB8AC3E}">
        <p14:creationId xmlns:p14="http://schemas.microsoft.com/office/powerpoint/2010/main" val="684425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dirty="0" smtClean="0"/>
              <a:t>Задача,</a:t>
            </a:r>
            <a:r>
              <a:rPr lang="ru-RU" baseline="0" dirty="0" smtClean="0"/>
              <a:t> которая стояла в работе – это возможность восстановления океанических течений по с использованием синергетики полей РСА, ТПО и </a:t>
            </a:r>
            <a:r>
              <a:rPr lang="ru-RU" baseline="0" smtClean="0"/>
              <a:t>солнечного блика</a:t>
            </a:r>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32</a:t>
            </a:fld>
            <a:endParaRPr lang="en-US"/>
          </a:p>
        </p:txBody>
      </p:sp>
    </p:spTree>
    <p:extLst>
      <p:ext uri="{BB962C8B-B14F-4D97-AF65-F5344CB8AC3E}">
        <p14:creationId xmlns:p14="http://schemas.microsoft.com/office/powerpoint/2010/main" val="130287556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33</a:t>
            </a:fld>
            <a:endParaRPr lang="en-US"/>
          </a:p>
        </p:txBody>
      </p:sp>
    </p:spTree>
    <p:extLst>
      <p:ext uri="{BB962C8B-B14F-4D97-AF65-F5344CB8AC3E}">
        <p14:creationId xmlns:p14="http://schemas.microsoft.com/office/powerpoint/2010/main" val="28998531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Для восстановления мезомасштабной изменчивости поля скорости геострофического течения (ГТ) используется модель, предложенная [</a:t>
            </a:r>
            <a:r>
              <a:rPr lang="ru-RU" sz="1200" kern="1200" dirty="0" err="1" smtClean="0">
                <a:solidFill>
                  <a:schemeClr val="tx1"/>
                </a:solidFill>
                <a:effectLst/>
                <a:latin typeface="+mn-lt"/>
                <a:ea typeface="+mn-ea"/>
                <a:cs typeface="+mn-cs"/>
              </a:rPr>
              <a:t>Isern-Fontanet</a:t>
            </a:r>
            <a:r>
              <a:rPr lang="ru-RU" sz="1200" kern="1200" dirty="0" smtClean="0">
                <a:solidFill>
                  <a:schemeClr val="tx1"/>
                </a:solidFill>
                <a:effectLst/>
                <a:latin typeface="+mn-lt"/>
                <a:ea typeface="+mn-ea"/>
                <a:cs typeface="+mn-cs"/>
              </a:rPr>
              <a:t> и др., 2008].</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В рамках этой модели функция тока ГТ и поле ТПО в пространстве Фурье связаны следующим соотношением:</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34</a:t>
            </a:fld>
            <a:endParaRPr lang="en-US"/>
          </a:p>
        </p:txBody>
      </p:sp>
    </p:spTree>
    <p:extLst>
      <p:ext uri="{BB962C8B-B14F-4D97-AF65-F5344CB8AC3E}">
        <p14:creationId xmlns:p14="http://schemas.microsoft.com/office/powerpoint/2010/main" val="3448360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На данном слайде приведено поле завихренности ГТ, восстановленное по полю ТПО.</a:t>
            </a:r>
          </a:p>
          <a:p>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Однако, поле ГТ является бездивергентным. Как показано в [Kudryavtsev и др., 2005], влияние такого типа течений на интегральные параметры спектра ветровых волн (СКН, обрушения ветровых волн) является слабым, т.е. проявления ГТ на поверхности океана должны быть «невидимы». Поэтому, наблюдаемые на изображении поверхностные проявления океанических явлений, скорее всего, связаны с другими факторами</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35</a:t>
            </a:fld>
            <a:endParaRPr lang="en-US"/>
          </a:p>
        </p:txBody>
      </p:sp>
    </p:spTree>
    <p:extLst>
      <p:ext uri="{BB962C8B-B14F-4D97-AF65-F5344CB8AC3E}">
        <p14:creationId xmlns:p14="http://schemas.microsoft.com/office/powerpoint/2010/main" val="26746448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Взаимодействие ветрового дрейфа с полем скорости ГТ может приводит к генерации достаточно сильной вторичной агеострофической циркуляции [</a:t>
            </a:r>
            <a:r>
              <a:rPr lang="ru-RU" sz="1200" kern="1200" dirty="0" err="1" smtClean="0">
                <a:solidFill>
                  <a:schemeClr val="tx1"/>
                </a:solidFill>
                <a:effectLst/>
                <a:latin typeface="+mn-lt"/>
                <a:ea typeface="+mn-ea"/>
                <a:cs typeface="+mn-cs"/>
              </a:rPr>
              <a:t>Garrett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Loder</a:t>
            </a:r>
            <a:r>
              <a:rPr lang="ru-RU" sz="1200" kern="1200" dirty="0" smtClean="0">
                <a:solidFill>
                  <a:schemeClr val="tx1"/>
                </a:solidFill>
                <a:effectLst/>
                <a:latin typeface="+mn-lt"/>
                <a:ea typeface="+mn-ea"/>
                <a:cs typeface="+mn-cs"/>
              </a:rPr>
              <a:t>, 1981]. Следуя модели [</a:t>
            </a:r>
            <a:r>
              <a:rPr lang="ru-RU" sz="1200" kern="1200" dirty="0" err="1" smtClean="0">
                <a:solidFill>
                  <a:schemeClr val="tx1"/>
                </a:solidFill>
                <a:effectLst/>
                <a:latin typeface="+mn-lt"/>
                <a:ea typeface="+mn-ea"/>
                <a:cs typeface="+mn-cs"/>
              </a:rPr>
              <a:t>Klein</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Hua</a:t>
            </a:r>
            <a:r>
              <a:rPr lang="ru-RU" sz="1200" kern="1200" dirty="0" smtClean="0">
                <a:solidFill>
                  <a:schemeClr val="tx1"/>
                </a:solidFill>
                <a:effectLst/>
                <a:latin typeface="+mn-lt"/>
                <a:ea typeface="+mn-ea"/>
                <a:cs typeface="+mn-cs"/>
              </a:rPr>
              <a:t>, 1990] дивергенция агеострофической компоненты течения, генерируемого при взаимодействии Экмановского течения с ГТ, имеет вид</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36</a:t>
            </a:fld>
            <a:endParaRPr lang="en-US"/>
          </a:p>
        </p:txBody>
      </p:sp>
    </p:spTree>
    <p:extLst>
      <p:ext uri="{BB962C8B-B14F-4D97-AF65-F5344CB8AC3E}">
        <p14:creationId xmlns:p14="http://schemas.microsoft.com/office/powerpoint/2010/main" val="37119109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p:cNvSpPr>
            <a:spLocks noGrp="1" noChangeArrowheads="1"/>
          </p:cNvSpPr>
          <p:nvPr>
            <p:ph type="sldNum" sz="quarter"/>
          </p:nvPr>
        </p:nvSpPr>
        <p:spPr>
          <a:noFill/>
        </p:spPr>
        <p:txBody>
          <a:bodyPr/>
          <a:lstStyle/>
          <a:p>
            <a:fld id="{56D79AAD-DDC8-4B53-AF14-666FB5B28F76}" type="slidenum">
              <a:rPr lang="pl-PL" smtClean="0">
                <a:latin typeface="Times New Roman" pitchFamily="18" charset="0"/>
                <a:ea typeface="Arial Unicode MS" pitchFamily="34" charset="-128"/>
              </a:rPr>
              <a:pPr/>
              <a:t>37</a:t>
            </a:fld>
            <a:endParaRPr lang="pl-PL" smtClean="0">
              <a:latin typeface="Times New Roman" pitchFamily="18" charset="0"/>
              <a:ea typeface="Arial Unicode MS" pitchFamily="34" charset="-128"/>
            </a:endParaRPr>
          </a:p>
        </p:txBody>
      </p:sp>
      <p:sp>
        <p:nvSpPr>
          <p:cNvPr id="34819" name="Rectangle 1"/>
          <p:cNvSpPr>
            <a:spLocks noGrp="1" noRot="1" noChangeAspect="1" noChangeArrowheads="1" noTextEdit="1"/>
          </p:cNvSpPr>
          <p:nvPr>
            <p:ph type="sldImg"/>
          </p:nvPr>
        </p:nvSpPr>
        <p:spPr>
          <a:xfrm>
            <a:off x="1143000" y="695325"/>
            <a:ext cx="4567238" cy="3425825"/>
          </a:xfrm>
          <a:solidFill>
            <a:srgbClr val="FFFFFF"/>
          </a:solidFill>
          <a:ln>
            <a:solidFill>
              <a:srgbClr val="000000"/>
            </a:solidFill>
            <a:miter lim="800000"/>
          </a:ln>
        </p:spPr>
      </p:sp>
      <p:sp>
        <p:nvSpPr>
          <p:cNvPr id="34820" name="Rectangle 2"/>
          <p:cNvSpPr>
            <a:spLocks noGrp="1" noChangeArrowheads="1"/>
          </p:cNvSpPr>
          <p:nvPr>
            <p:ph type="body" idx="1"/>
          </p:nvPr>
        </p:nvSpPr>
        <p:spPr>
          <a:xfrm>
            <a:off x="685512" y="4343231"/>
            <a:ext cx="5484096" cy="4112423"/>
          </a:xfrm>
          <a:noFill/>
          <a:ln/>
        </p:spPr>
        <p:txBody>
          <a:bodyPr wrap="none" anchor="ctr"/>
          <a:lstStyle/>
          <a:p>
            <a:r>
              <a:rPr lang="ru-RU" sz="1200" kern="1200" dirty="0" smtClean="0">
                <a:solidFill>
                  <a:schemeClr val="tx1"/>
                </a:solidFill>
                <a:effectLst/>
                <a:latin typeface="+mn-lt"/>
                <a:ea typeface="+mn-ea"/>
                <a:cs typeface="+mn-cs"/>
              </a:rPr>
              <a:t>На слайде представлена дивергенция поверхностных течений, рассчитанная по полю завихренности и </a:t>
            </a:r>
            <a:r>
              <a:rPr lang="ru-RU" sz="1200" kern="1200" dirty="0" err="1" smtClean="0">
                <a:solidFill>
                  <a:schemeClr val="tx1"/>
                </a:solidFill>
                <a:effectLst/>
                <a:latin typeface="+mn-lt"/>
                <a:ea typeface="+mn-ea"/>
                <a:cs typeface="+mn-cs"/>
              </a:rPr>
              <a:t>Экмановскому</a:t>
            </a:r>
            <a:r>
              <a:rPr lang="ru-RU" sz="1200" kern="1200" dirty="0" smtClean="0">
                <a:solidFill>
                  <a:schemeClr val="tx1"/>
                </a:solidFill>
                <a:effectLst/>
                <a:latin typeface="+mn-lt"/>
                <a:ea typeface="+mn-ea"/>
                <a:cs typeface="+mn-cs"/>
              </a:rPr>
              <a:t> дрейфу, соответствующему полю ветра. Видно, что зоны дивергенции/конвергенции привязаны к зонам градиентов завихренности КГТ, и соответственно – к зонам резких перепадов ТПО</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6235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Далее приводится сопоставление фрагментов РСА контрастов с полем дивергенции, </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где отчётливо наблюдается корреляция между контрастами РСА и полем дивергенции</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Что подтверждает, </a:t>
            </a:r>
            <a:r>
              <a:rPr lang="ru-RU" dirty="0" err="1" smtClean="0"/>
              <a:t>чтодивергенция</a:t>
            </a:r>
            <a:r>
              <a:rPr lang="ru-RU" dirty="0" smtClean="0"/>
              <a:t> мезомасштабных течений определяет их проявления на РСА изображениях</a:t>
            </a: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38</a:t>
            </a:fld>
            <a:endParaRPr lang="en-US"/>
          </a:p>
        </p:txBody>
      </p:sp>
    </p:spTree>
    <p:extLst>
      <p:ext uri="{BB962C8B-B14F-4D97-AF65-F5344CB8AC3E}">
        <p14:creationId xmlns:p14="http://schemas.microsoft.com/office/powerpoint/2010/main" val="8482871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8"/>
          <p:cNvSpPr>
            <a:spLocks noGrp="1" noChangeArrowheads="1"/>
          </p:cNvSpPr>
          <p:nvPr>
            <p:ph type="sldNum" sz="quarter"/>
          </p:nvPr>
        </p:nvSpPr>
        <p:spPr>
          <a:noFill/>
        </p:spPr>
        <p:txBody>
          <a:bodyPr/>
          <a:lstStyle/>
          <a:p>
            <a:fld id="{16385AB2-D866-4F43-82FE-24A87F634D56}" type="slidenum">
              <a:rPr lang="pl-PL" smtClean="0">
                <a:latin typeface="Times New Roman" pitchFamily="18" charset="0"/>
                <a:ea typeface="Arial Unicode MS" pitchFamily="34" charset="-128"/>
              </a:rPr>
              <a:pPr/>
              <a:t>39</a:t>
            </a:fld>
            <a:endParaRPr lang="pl-PL" smtClean="0">
              <a:latin typeface="Times New Roman" pitchFamily="18" charset="0"/>
              <a:ea typeface="Arial Unicode MS" pitchFamily="34" charset="-128"/>
            </a:endParaRPr>
          </a:p>
        </p:txBody>
      </p:sp>
      <p:sp>
        <p:nvSpPr>
          <p:cNvPr id="36867" name="Rectangle 1"/>
          <p:cNvSpPr>
            <a:spLocks noGrp="1" noRot="1" noChangeAspect="1" noChangeArrowheads="1" noTextEdit="1"/>
          </p:cNvSpPr>
          <p:nvPr>
            <p:ph type="sldImg"/>
          </p:nvPr>
        </p:nvSpPr>
        <p:spPr>
          <a:xfrm>
            <a:off x="1143000" y="695325"/>
            <a:ext cx="4567238" cy="3425825"/>
          </a:xfrm>
          <a:solidFill>
            <a:srgbClr val="FFFFFF"/>
          </a:solidFill>
          <a:ln>
            <a:solidFill>
              <a:srgbClr val="000000"/>
            </a:solidFill>
            <a:miter lim="800000"/>
          </a:ln>
        </p:spPr>
      </p:sp>
      <p:sp>
        <p:nvSpPr>
          <p:cNvPr id="36868" name="Rectangle 2"/>
          <p:cNvSpPr>
            <a:spLocks noGrp="1" noChangeArrowheads="1"/>
          </p:cNvSpPr>
          <p:nvPr>
            <p:ph type="body" idx="1"/>
          </p:nvPr>
        </p:nvSpPr>
        <p:spPr>
          <a:xfrm>
            <a:off x="685512" y="4343231"/>
            <a:ext cx="5484096" cy="4112423"/>
          </a:xfrm>
          <a:noFill/>
          <a:ln/>
        </p:spPr>
        <p:txBody>
          <a:bodyPr wrap="none" anchor="ct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Здесь это показано в деталях,</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отчётливо наблюдается корреляция между контрастами РСА и полем дивергенции</a:t>
            </a:r>
            <a:endParaRPr lang="en-US" sz="1200" kern="1200" dirty="0" smtClean="0">
              <a:solidFill>
                <a:schemeClr val="tx1"/>
              </a:solidFill>
              <a:effectLst/>
              <a:latin typeface="+mn-lt"/>
              <a:ea typeface="+mn-ea"/>
              <a:cs typeface="+mn-cs"/>
            </a:endParaRPr>
          </a:p>
          <a:p>
            <a:endParaRPr lang="ru-RU" dirty="0" smtClean="0">
              <a:latin typeface="Times New Roman" pitchFamily="18" charset="0"/>
            </a:endParaRPr>
          </a:p>
          <a:p>
            <a:r>
              <a:rPr lang="ru-RU" dirty="0" smtClean="0">
                <a:latin typeface="Times New Roman" pitchFamily="18" charset="0"/>
              </a:rPr>
              <a:t>Для доказательства того</a:t>
            </a:r>
            <a:r>
              <a:rPr lang="ru-RU" baseline="0" dirty="0" smtClean="0">
                <a:latin typeface="Times New Roman" pitchFamily="18" charset="0"/>
              </a:rPr>
              <a:t> факта, что аномалии шероховатости океана связаны с дивергенцией мы провели серию модельных расчётов</a:t>
            </a:r>
            <a:endParaRPr lang="ru-RU" dirty="0" smtClean="0">
              <a:latin typeface="Times New Roman" pitchFamily="18" charset="0"/>
            </a:endParaRPr>
          </a:p>
        </p:txBody>
      </p:sp>
    </p:spTree>
    <p:extLst>
      <p:ext uri="{BB962C8B-B14F-4D97-AF65-F5344CB8AC3E}">
        <p14:creationId xmlns:p14="http://schemas.microsoft.com/office/powerpoint/2010/main" val="11478988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В результате анализа можно заключить, что дивергенция мезомасштабных течений определяет их проявления на РСА изображениях</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40</a:t>
            </a:fld>
            <a:endParaRPr lang="en-US"/>
          </a:p>
        </p:txBody>
      </p:sp>
    </p:spTree>
    <p:extLst>
      <p:ext uri="{BB962C8B-B14F-4D97-AF65-F5344CB8AC3E}">
        <p14:creationId xmlns:p14="http://schemas.microsoft.com/office/powerpoint/2010/main" val="316622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514350" indent="-514350">
              <a:buFont typeface="+mj-lt"/>
              <a:buNone/>
            </a:pPr>
            <a:r>
              <a:rPr lang="ru-RU" dirty="0" smtClean="0"/>
              <a:t>Таким</a:t>
            </a:r>
            <a:r>
              <a:rPr lang="ru-RU" baseline="0" dirty="0" smtClean="0"/>
              <a:t> образом, в своём докладе я проиллюстрировал основные положения выносимые на защиту, отражающие основные достигнутые результаты.</a:t>
            </a:r>
          </a:p>
          <a:p>
            <a:pPr marL="514350" indent="-514350">
              <a:buFont typeface="+mj-lt"/>
              <a:buNone/>
            </a:pPr>
            <a:endParaRPr lang="ru-RU" baseline="0" dirty="0" smtClean="0"/>
          </a:p>
        </p:txBody>
      </p:sp>
      <p:sp>
        <p:nvSpPr>
          <p:cNvPr id="4" name="Slide Number Placeholder 3"/>
          <p:cNvSpPr>
            <a:spLocks noGrp="1"/>
          </p:cNvSpPr>
          <p:nvPr>
            <p:ph type="sldNum" sz="quarter" idx="10"/>
          </p:nvPr>
        </p:nvSpPr>
        <p:spPr/>
        <p:txBody>
          <a:bodyPr/>
          <a:lstStyle/>
          <a:p>
            <a:fld id="{F2832A28-FCE0-4BFA-8D7C-0EF8217108E6}" type="slidenum">
              <a:rPr lang="en-US" smtClean="0"/>
              <a:pPr/>
              <a:t>41</a:t>
            </a:fld>
            <a:endParaRPr lang="en-US"/>
          </a:p>
        </p:txBody>
      </p:sp>
    </p:spTree>
    <p:extLst>
      <p:ext uri="{BB962C8B-B14F-4D97-AF65-F5344CB8AC3E}">
        <p14:creationId xmlns:p14="http://schemas.microsoft.com/office/powerpoint/2010/main" val="19878333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Цель исследования разделена</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на 2 этапа</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На первом этапе был создан метод исследования поверхности Океана по спутниковым изображениям солнечного блика</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На втором –</a:t>
            </a:r>
            <a:r>
              <a:rPr lang="ru-RU" sz="1200" kern="1200" baseline="0" dirty="0" smtClean="0">
                <a:solidFill>
                  <a:schemeClr val="tx1"/>
                </a:solidFill>
                <a:effectLst/>
                <a:latin typeface="+mn-lt"/>
                <a:ea typeface="+mn-ea"/>
                <a:cs typeface="+mn-cs"/>
              </a:rPr>
              <a:t> применить</a:t>
            </a:r>
            <a:r>
              <a:rPr lang="ru-RU" sz="1200" kern="1200" dirty="0" smtClean="0">
                <a:solidFill>
                  <a:schemeClr val="tx1"/>
                </a:solidFill>
                <a:effectLst/>
                <a:latin typeface="+mn-lt"/>
                <a:ea typeface="+mn-ea"/>
                <a:cs typeface="+mn-cs"/>
              </a:rPr>
              <a:t> метод для исследования нефтяных загрязнений и поверхностных проявлений динамических процессов в Океане</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4</a:t>
            </a:fld>
            <a:endParaRPr lang="en-US"/>
          </a:p>
        </p:txBody>
      </p:sp>
    </p:spTree>
    <p:extLst>
      <p:ext uri="{BB962C8B-B14F-4D97-AF65-F5344CB8AC3E}">
        <p14:creationId xmlns:p14="http://schemas.microsoft.com/office/powerpoint/2010/main" val="1478910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Работа была</a:t>
            </a:r>
            <a:r>
              <a:rPr lang="ru-RU" baseline="0" dirty="0" smtClean="0"/>
              <a:t> всесторонне апробирована на различных отечественных и международных конференциях</a:t>
            </a:r>
          </a:p>
          <a:p>
            <a:pPr marL="0" marR="0" indent="0" algn="l" defTabSz="914400" rtl="0" eaLnBrk="1" fontAlgn="auto" latinLnBrk="0" hangingPunct="1">
              <a:lnSpc>
                <a:spcPct val="100000"/>
              </a:lnSpc>
              <a:spcBef>
                <a:spcPts val="0"/>
              </a:spcBef>
              <a:spcAft>
                <a:spcPts val="0"/>
              </a:spcAft>
              <a:buClrTx/>
              <a:buSzTx/>
              <a:buFontTx/>
              <a:buNone/>
              <a:tabLst/>
              <a:defRPr/>
            </a:pPr>
            <a:endParaRPr lang="ru-RU" baseline="0" dirty="0" smtClean="0"/>
          </a:p>
          <a:p>
            <a:pPr>
              <a:buNone/>
            </a:pPr>
            <a:r>
              <a:rPr lang="ru-RU" dirty="0" smtClean="0">
                <a:solidFill>
                  <a:schemeClr val="tx1"/>
                </a:solidFill>
              </a:rPr>
              <a:t>По теме диссертации </a:t>
            </a:r>
            <a:r>
              <a:rPr lang="ru-RU" b="1" dirty="0" smtClean="0">
                <a:solidFill>
                  <a:schemeClr val="tx1"/>
                </a:solidFill>
              </a:rPr>
              <a:t>опубликовано 24 печатные работы</a:t>
            </a:r>
            <a:r>
              <a:rPr lang="ru-RU" dirty="0" smtClean="0">
                <a:solidFill>
                  <a:schemeClr val="tx1"/>
                </a:solidFill>
              </a:rPr>
              <a:t>, включая</a:t>
            </a:r>
            <a:r>
              <a:rPr lang="en-US" dirty="0" smtClean="0">
                <a:solidFill>
                  <a:schemeClr val="tx1"/>
                </a:solidFill>
              </a:rPr>
              <a:t>:</a:t>
            </a:r>
          </a:p>
          <a:p>
            <a:pPr>
              <a:buFont typeface="Arial" pitchFamily="34" charset="0"/>
              <a:buChar char="•"/>
            </a:pPr>
            <a:r>
              <a:rPr lang="ru-RU" b="1" dirty="0" smtClean="0">
                <a:solidFill>
                  <a:schemeClr val="tx1"/>
                </a:solidFill>
              </a:rPr>
              <a:t>21 тезис конференций</a:t>
            </a:r>
            <a:r>
              <a:rPr lang="ru-RU" dirty="0" smtClean="0">
                <a:solidFill>
                  <a:schemeClr val="tx1"/>
                </a:solidFill>
              </a:rPr>
              <a:t>,</a:t>
            </a:r>
            <a:endParaRPr lang="en-US" dirty="0" smtClean="0">
              <a:solidFill>
                <a:schemeClr val="tx1"/>
              </a:solidFill>
            </a:endParaRPr>
          </a:p>
          <a:p>
            <a:pPr>
              <a:buFont typeface="Arial" pitchFamily="34" charset="0"/>
              <a:buChar char="•"/>
            </a:pPr>
            <a:r>
              <a:rPr lang="ru-RU" b="1" dirty="0" smtClean="0">
                <a:solidFill>
                  <a:schemeClr val="tx1"/>
                </a:solidFill>
              </a:rPr>
              <a:t>6 реферируемых изданий </a:t>
            </a:r>
            <a:r>
              <a:rPr lang="en-US" dirty="0" err="1" smtClean="0">
                <a:solidFill>
                  <a:schemeClr val="tx1"/>
                </a:solidFill>
              </a:rPr>
              <a:t>из</a:t>
            </a:r>
            <a:r>
              <a:rPr lang="en-US" dirty="0" smtClean="0">
                <a:solidFill>
                  <a:schemeClr val="tx1"/>
                </a:solidFill>
              </a:rPr>
              <a:t> </a:t>
            </a:r>
            <a:r>
              <a:rPr lang="en-US" dirty="0" err="1" smtClean="0">
                <a:solidFill>
                  <a:schemeClr val="tx1"/>
                </a:solidFill>
              </a:rPr>
              <a:t>списка</a:t>
            </a:r>
            <a:r>
              <a:rPr lang="en-US" dirty="0" smtClean="0">
                <a:solidFill>
                  <a:schemeClr val="tx1"/>
                </a:solidFill>
              </a:rPr>
              <a:t> ВАК </a:t>
            </a:r>
            <a:r>
              <a:rPr lang="ru-RU" dirty="0" smtClean="0">
                <a:solidFill>
                  <a:schemeClr val="tx1"/>
                </a:solidFill>
              </a:rPr>
              <a:t>и</a:t>
            </a:r>
            <a:endParaRPr lang="en-US" dirty="0" smtClean="0">
              <a:solidFill>
                <a:schemeClr val="tx1"/>
              </a:solidFill>
            </a:endParaRPr>
          </a:p>
          <a:p>
            <a:pPr>
              <a:buFont typeface="Arial" pitchFamily="34" charset="0"/>
              <a:buChar char="•"/>
            </a:pPr>
            <a:r>
              <a:rPr lang="en-US" dirty="0" smtClean="0">
                <a:solidFill>
                  <a:schemeClr val="tx1"/>
                </a:solidFill>
              </a:rPr>
              <a:t>4</a:t>
            </a:r>
            <a:r>
              <a:rPr lang="ru-RU" dirty="0" smtClean="0">
                <a:solidFill>
                  <a:schemeClr val="tx1"/>
                </a:solidFill>
              </a:rPr>
              <a:t> патента</a:t>
            </a:r>
            <a:endParaRPr lang="en-US"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0"/>
          </p:nvPr>
        </p:nvSpPr>
        <p:spPr/>
        <p:txBody>
          <a:bodyPr/>
          <a:lstStyle/>
          <a:p>
            <a:fld id="{F2832A28-FCE0-4BFA-8D7C-0EF8217108E6}" type="slidenum">
              <a:rPr lang="en-US" smtClean="0"/>
              <a:pPr/>
              <a:t>42</a:t>
            </a:fld>
            <a:endParaRPr lang="en-US"/>
          </a:p>
        </p:txBody>
      </p:sp>
    </p:spTree>
    <p:extLst>
      <p:ext uri="{BB962C8B-B14F-4D97-AF65-F5344CB8AC3E}">
        <p14:creationId xmlns:p14="http://schemas.microsoft.com/office/powerpoint/2010/main" val="33723475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 опубликованными работами можно ознакомится</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43</a:t>
            </a:fld>
            <a:endParaRPr lang="en-US"/>
          </a:p>
        </p:txBody>
      </p:sp>
    </p:spTree>
    <p:extLst>
      <p:ext uri="{BB962C8B-B14F-4D97-AF65-F5344CB8AC3E}">
        <p14:creationId xmlns:p14="http://schemas.microsoft.com/office/powerpoint/2010/main" val="36381630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 опубликованными работами можно ознакомится</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44</a:t>
            </a:fld>
            <a:endParaRPr lang="en-US"/>
          </a:p>
        </p:txBody>
      </p:sp>
    </p:spTree>
    <p:extLst>
      <p:ext uri="{BB962C8B-B14F-4D97-AF65-F5344CB8AC3E}">
        <p14:creationId xmlns:p14="http://schemas.microsoft.com/office/powerpoint/2010/main" val="8738277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45</a:t>
            </a:fld>
            <a:endParaRPr lang="en-US"/>
          </a:p>
        </p:txBody>
      </p:sp>
    </p:spTree>
    <p:extLst>
      <p:ext uri="{BB962C8B-B14F-4D97-AF65-F5344CB8AC3E}">
        <p14:creationId xmlns:p14="http://schemas.microsoft.com/office/powerpoint/2010/main" val="9849261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Уважаемый председатель и уважаемые члены диссертационного совета! Разрешите выразить свою благодарность за интерес и внимание к моей работе, конструктивные предложения и замечания, положительную оценку работы.</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Хотелось бы поблагодарить ведущую организацию, оппонентов, авторов отзывов за проявленный интерес к работе. Постараюсь в дальнейшей научной работе учесть все  высказанные вами замечания и пожелания.</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Особую благодарность хочу выразить научному руководителю Кудрявцеву В.Н, за постоянное внимание</a:t>
            </a:r>
            <a:r>
              <a:rPr lang="ru-RU" sz="1200" kern="1200" baseline="0" dirty="0" smtClean="0">
                <a:solidFill>
                  <a:schemeClr val="tx1"/>
                </a:solidFill>
                <a:effectLst/>
                <a:latin typeface="+mn-lt"/>
                <a:ea typeface="+mn-ea"/>
                <a:cs typeface="+mn-cs"/>
              </a:rPr>
              <a:t> и руководство работой.</a:t>
            </a:r>
          </a:p>
          <a:p>
            <a:endParaRPr lang="ru-RU" sz="1200" kern="1200" baseline="0" dirty="0" smtClean="0">
              <a:solidFill>
                <a:schemeClr val="tx1"/>
              </a:solidFill>
              <a:effectLst/>
              <a:latin typeface="+mn-lt"/>
              <a:ea typeface="+mn-ea"/>
              <a:cs typeface="+mn-cs"/>
            </a:endParaRPr>
          </a:p>
          <a:p>
            <a:r>
              <a:rPr lang="ru-RU" sz="1200" kern="1200" baseline="0" dirty="0" smtClean="0">
                <a:solidFill>
                  <a:schemeClr val="tx1"/>
                </a:solidFill>
                <a:effectLst/>
                <a:latin typeface="+mn-lt"/>
                <a:ea typeface="+mn-ea"/>
                <a:cs typeface="+mn-cs"/>
              </a:rPr>
              <a:t>Это исследование также проводилось при непосредственном сотрудничестве с Бертраном Шапроном.</a:t>
            </a:r>
          </a:p>
          <a:p>
            <a:endParaRPr lang="ru-RU" sz="1200" kern="1200" baseline="0" dirty="0" smtClean="0">
              <a:solidFill>
                <a:schemeClr val="tx1"/>
              </a:solidFill>
              <a:effectLst/>
              <a:latin typeface="+mn-lt"/>
              <a:ea typeface="+mn-ea"/>
              <a:cs typeface="+mn-cs"/>
            </a:endParaRPr>
          </a:p>
          <a:p>
            <a:r>
              <a:rPr lang="ru-RU" sz="1200" kern="1200" baseline="0" dirty="0" smtClean="0">
                <a:solidFill>
                  <a:schemeClr val="tx1"/>
                </a:solidFill>
                <a:effectLst/>
                <a:latin typeface="+mn-lt"/>
                <a:ea typeface="+mn-ea"/>
                <a:cs typeface="+mn-cs"/>
              </a:rPr>
              <a:t>На начальном этапе работа поддерживалась программой поддержки молодых специалистов фонда Нансен-Центр</a:t>
            </a:r>
          </a:p>
          <a:p>
            <a:r>
              <a:rPr lang="ru-RU" sz="1200" kern="1200" baseline="0" dirty="0" smtClean="0">
                <a:solidFill>
                  <a:schemeClr val="tx1"/>
                </a:solidFill>
                <a:effectLst/>
                <a:latin typeface="+mn-lt"/>
                <a:ea typeface="+mn-ea"/>
                <a:cs typeface="+mn-cs"/>
              </a:rPr>
              <a:t>Работа выполнена в рамках проекта Мега-Грант</a:t>
            </a:r>
          </a:p>
          <a:p>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Очень признателен всем, к кому приходилось обращаться за советом и помощью, а также присутствующим за проявленный интерес и моральную поддержку. </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И конечно членам моей семьи. Спасибо вам.</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46</a:t>
            </a:fld>
            <a:endParaRPr lang="en-US"/>
          </a:p>
        </p:txBody>
      </p:sp>
    </p:spTree>
    <p:extLst>
      <p:ext uri="{BB962C8B-B14F-4D97-AF65-F5344CB8AC3E}">
        <p14:creationId xmlns:p14="http://schemas.microsoft.com/office/powerpoint/2010/main" val="219259580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9"/>
          <p:cNvSpPr>
            <a:spLocks noGrp="1" noChangeArrowheads="1"/>
          </p:cNvSpPr>
          <p:nvPr>
            <p:ph type="sldNum" sz="quarter"/>
          </p:nvPr>
        </p:nvSpPr>
        <p:spPr>
          <a:noFill/>
          <a:ln>
            <a:round/>
            <a:headEnd/>
            <a:tailEnd/>
          </a:ln>
        </p:spPr>
        <p:txBody>
          <a:bodyPr/>
          <a:lstStyle/>
          <a:p>
            <a:fld id="{D2489BDB-8A39-48B7-A331-F0654806E236}" type="slidenum">
              <a:rPr lang="pl-PL" smtClean="0">
                <a:latin typeface="Times New Roman" pitchFamily="18" charset="0"/>
                <a:ea typeface="Arial Unicode MS" pitchFamily="34" charset="-128"/>
              </a:rPr>
              <a:pPr/>
              <a:t>47</a:t>
            </a:fld>
            <a:endParaRPr lang="pl-PL" smtClean="0">
              <a:latin typeface="Times New Roman" pitchFamily="18" charset="0"/>
              <a:ea typeface="Arial Unicode MS" pitchFamily="34" charset="-128"/>
            </a:endParaRPr>
          </a:p>
        </p:txBody>
      </p:sp>
      <p:sp>
        <p:nvSpPr>
          <p:cNvPr id="48131" name="Text Box 1"/>
          <p:cNvSpPr txBox="1">
            <a:spLocks noChangeArrowheads="1"/>
          </p:cNvSpPr>
          <p:nvPr/>
        </p:nvSpPr>
        <p:spPr bwMode="auto">
          <a:xfrm>
            <a:off x="3881208" y="8685103"/>
            <a:ext cx="2969592" cy="450751"/>
          </a:xfrm>
          <a:prstGeom prst="rect">
            <a:avLst/>
          </a:prstGeom>
          <a:noFill/>
          <a:ln w="9525">
            <a:noFill/>
            <a:round/>
            <a:headEnd/>
            <a:tailEnd/>
          </a:ln>
          <a:effectLst/>
        </p:spPr>
        <p:txBody>
          <a:bodyPr lIns="0" tIns="0" rIns="0" bIns="0" anchor="b"/>
          <a:lstStyle/>
          <a:p>
            <a:pPr algn="r">
              <a:tabLst>
                <a:tab pos="0" algn="l"/>
                <a:tab pos="400827" algn="l"/>
                <a:tab pos="801654" algn="l"/>
                <a:tab pos="1202482" algn="l"/>
                <a:tab pos="1603309" algn="l"/>
                <a:tab pos="2004136" algn="l"/>
                <a:tab pos="2404963" algn="l"/>
                <a:tab pos="2805791" algn="l"/>
                <a:tab pos="3206618" algn="l"/>
                <a:tab pos="3607445" algn="l"/>
                <a:tab pos="4008272" algn="l"/>
                <a:tab pos="4409100" algn="l"/>
                <a:tab pos="4809927" algn="l"/>
                <a:tab pos="5210754" algn="l"/>
                <a:tab pos="5611581" algn="l"/>
                <a:tab pos="6012409" algn="l"/>
                <a:tab pos="6413236" algn="l"/>
                <a:tab pos="6814063" algn="l"/>
                <a:tab pos="7214890" algn="l"/>
                <a:tab pos="7615718" algn="l"/>
                <a:tab pos="8016545" algn="l"/>
              </a:tabLst>
            </a:pPr>
            <a:fld id="{C3A4DA74-F96E-4CCA-B3A4-FE0ADFBCC3E4}" type="slidenum">
              <a:rPr lang="en-US" sz="1200">
                <a:solidFill>
                  <a:srgbClr val="000000"/>
                </a:solidFill>
                <a:latin typeface="Times New Roman" pitchFamily="18" charset="0"/>
              </a:rPr>
              <a:pPr algn="r">
                <a:tabLst>
                  <a:tab pos="0" algn="l"/>
                  <a:tab pos="400827" algn="l"/>
                  <a:tab pos="801654" algn="l"/>
                  <a:tab pos="1202482" algn="l"/>
                  <a:tab pos="1603309" algn="l"/>
                  <a:tab pos="2004136" algn="l"/>
                  <a:tab pos="2404963" algn="l"/>
                  <a:tab pos="2805791" algn="l"/>
                  <a:tab pos="3206618" algn="l"/>
                  <a:tab pos="3607445" algn="l"/>
                  <a:tab pos="4008272" algn="l"/>
                  <a:tab pos="4409100" algn="l"/>
                  <a:tab pos="4809927" algn="l"/>
                  <a:tab pos="5210754" algn="l"/>
                  <a:tab pos="5611581" algn="l"/>
                  <a:tab pos="6012409" algn="l"/>
                  <a:tab pos="6413236" algn="l"/>
                  <a:tab pos="6814063" algn="l"/>
                  <a:tab pos="7214890" algn="l"/>
                  <a:tab pos="7615718" algn="l"/>
                  <a:tab pos="8016545" algn="l"/>
                </a:tabLst>
              </a:pPr>
              <a:t>47</a:t>
            </a:fld>
            <a:endParaRPr lang="en-US" sz="1200" dirty="0">
              <a:solidFill>
                <a:srgbClr val="000000"/>
              </a:solidFill>
              <a:latin typeface="Times New Roman" pitchFamily="18" charset="0"/>
            </a:endParaRPr>
          </a:p>
        </p:txBody>
      </p:sp>
      <p:sp>
        <p:nvSpPr>
          <p:cNvPr id="48132" name="Rectangle 2"/>
          <p:cNvSpPr>
            <a:spLocks noGrp="1" noRot="1" noChangeAspect="1" noChangeArrowheads="1" noTextEdit="1"/>
          </p:cNvSpPr>
          <p:nvPr>
            <p:ph type="sldImg"/>
          </p:nvPr>
        </p:nvSpPr>
        <p:spPr>
          <a:xfrm>
            <a:off x="1143000" y="695325"/>
            <a:ext cx="4568825" cy="3425825"/>
          </a:xfrm>
          <a:solidFill>
            <a:srgbClr val="FFFFFF"/>
          </a:solidFill>
          <a:ln>
            <a:solidFill>
              <a:srgbClr val="000000"/>
            </a:solidFill>
            <a:miter lim="800000"/>
          </a:ln>
        </p:spPr>
      </p:sp>
      <p:sp>
        <p:nvSpPr>
          <p:cNvPr id="48133" name="Rectangle 3"/>
          <p:cNvSpPr>
            <a:spLocks noGrp="1" noChangeArrowheads="1"/>
          </p:cNvSpPr>
          <p:nvPr>
            <p:ph type="body" idx="1"/>
          </p:nvPr>
        </p:nvSpPr>
        <p:spPr>
          <a:noFill/>
        </p:spPr>
        <p:txBody>
          <a:bodyPr wrap="none" anchor="ctr"/>
          <a:lstStyle/>
          <a:p>
            <a:r>
              <a:rPr lang="ru-RU" dirty="0" smtClean="0">
                <a:solidFill>
                  <a:schemeClr val="tx1"/>
                </a:solidFill>
              </a:rPr>
              <a:t>Разработанный метод позволяет работать с различными оптическими спектрометрами именно благодаря использованию передаточной функции</a:t>
            </a:r>
          </a:p>
          <a:p>
            <a:endParaRPr lang="ru-RU" dirty="0" smtClean="0">
              <a:solidFill>
                <a:schemeClr val="tx1"/>
              </a:solidFill>
              <a:latin typeface="Times New Roman" pitchFamily="18" charset="0"/>
            </a:endParaRPr>
          </a:p>
          <a:p>
            <a:r>
              <a:rPr lang="ru-RU" dirty="0" smtClean="0">
                <a:solidFill>
                  <a:schemeClr val="tx1"/>
                </a:solidFill>
                <a:latin typeface="Times New Roman" pitchFamily="18" charset="0"/>
              </a:rPr>
              <a:t>Далее рассмотрим конструктивные особенности приборов MERIS и MODI </a:t>
            </a:r>
            <a:r>
              <a:rPr lang="en-US" dirty="0" smtClean="0">
                <a:solidFill>
                  <a:schemeClr val="tx1"/>
                </a:solidFill>
                <a:latin typeface="Times New Roman" pitchFamily="18" charset="0"/>
              </a:rPr>
              <a:t>S</a:t>
            </a:r>
            <a:r>
              <a:rPr lang="ru-RU" dirty="0" smtClean="0">
                <a:solidFill>
                  <a:schemeClr val="tx1"/>
                </a:solidFill>
                <a:latin typeface="Times New Roman" pitchFamily="18" charset="0"/>
              </a:rPr>
              <a:t>,</a:t>
            </a:r>
            <a:r>
              <a:rPr lang="ru-RU" baseline="0" dirty="0" smtClean="0">
                <a:solidFill>
                  <a:schemeClr val="tx1"/>
                </a:solidFill>
                <a:latin typeface="Times New Roman" pitchFamily="18" charset="0"/>
              </a:rPr>
              <a:t> приводящие к различному </a:t>
            </a:r>
            <a:r>
              <a:rPr lang="ru-RU" dirty="0" smtClean="0">
                <a:solidFill>
                  <a:schemeClr val="tx1"/>
                </a:solidFill>
                <a:latin typeface="Times New Roman" pitchFamily="18" charset="0"/>
              </a:rPr>
              <a:t>формированию</a:t>
            </a:r>
            <a:r>
              <a:rPr lang="ru-RU" baseline="0" dirty="0" smtClean="0">
                <a:solidFill>
                  <a:schemeClr val="tx1"/>
                </a:solidFill>
                <a:latin typeface="Times New Roman" pitchFamily="18" charset="0"/>
              </a:rPr>
              <a:t> </a:t>
            </a:r>
            <a:r>
              <a:rPr lang="ru-RU" dirty="0" smtClean="0">
                <a:solidFill>
                  <a:schemeClr val="tx1"/>
                </a:solidFill>
                <a:latin typeface="Times New Roman" pitchFamily="18" charset="0"/>
              </a:rPr>
              <a:t>изображений этими приборами</a:t>
            </a:r>
          </a:p>
          <a:p>
            <a:endParaRPr lang="ru-RU" dirty="0" smtClean="0">
              <a:solidFill>
                <a:schemeClr val="tx1"/>
              </a:solidFill>
              <a:latin typeface="Times New Roman" pitchFamily="18" charset="0"/>
            </a:endParaRPr>
          </a:p>
          <a:p>
            <a:r>
              <a:rPr lang="ru-RU" dirty="0" smtClean="0">
                <a:solidFill>
                  <a:schemeClr val="tx1"/>
                </a:solidFill>
                <a:latin typeface="Times New Roman" pitchFamily="18" charset="0"/>
              </a:rPr>
              <a:t>Так изображение</a:t>
            </a:r>
            <a:r>
              <a:rPr lang="ru-RU" baseline="0" dirty="0" smtClean="0">
                <a:solidFill>
                  <a:schemeClr val="tx1"/>
                </a:solidFill>
                <a:latin typeface="Times New Roman" pitchFamily="18" charset="0"/>
              </a:rPr>
              <a:t> </a:t>
            </a:r>
            <a:r>
              <a:rPr lang="en-US" baseline="0" dirty="0" smtClean="0">
                <a:solidFill>
                  <a:schemeClr val="tx1"/>
                </a:solidFill>
                <a:latin typeface="Times New Roman" pitchFamily="18" charset="0"/>
              </a:rPr>
              <a:t>MODIS</a:t>
            </a:r>
            <a:r>
              <a:rPr lang="ru-RU" baseline="0" dirty="0" smtClean="0">
                <a:solidFill>
                  <a:schemeClr val="tx1"/>
                </a:solidFill>
                <a:latin typeface="Times New Roman" pitchFamily="18" charset="0"/>
              </a:rPr>
              <a:t> формируется за счёт сканирующей камеры, что приводит к образованию “</a:t>
            </a:r>
            <a:r>
              <a:rPr lang="ru-RU" baseline="0" dirty="0" err="1" smtClean="0">
                <a:solidFill>
                  <a:schemeClr val="tx1"/>
                </a:solidFill>
                <a:latin typeface="Times New Roman" pitchFamily="18" charset="0"/>
              </a:rPr>
              <a:t>полосообразной</a:t>
            </a:r>
            <a:r>
              <a:rPr lang="ru-RU" baseline="0" dirty="0" smtClean="0">
                <a:solidFill>
                  <a:schemeClr val="tx1"/>
                </a:solidFill>
                <a:latin typeface="Times New Roman" pitchFamily="18" charset="0"/>
              </a:rPr>
              <a:t>” структуры изображения в области солнечного</a:t>
            </a:r>
          </a:p>
          <a:p>
            <a:r>
              <a:rPr lang="ru-RU" baseline="0" dirty="0" smtClean="0">
                <a:solidFill>
                  <a:schemeClr val="tx1"/>
                </a:solidFill>
                <a:latin typeface="Times New Roman" pitchFamily="18" charset="0"/>
              </a:rPr>
              <a:t>блика с явно выраженными двумерными градиентами яркости вдоль и поперек траектории полета спутника</a:t>
            </a:r>
            <a:endParaRPr lang="ru-RU" dirty="0" smtClean="0">
              <a:solidFill>
                <a:schemeClr val="tx1"/>
              </a:solidFill>
              <a:latin typeface="Times New Roman" pitchFamily="18" charset="0"/>
            </a:endParaRPr>
          </a:p>
          <a:p>
            <a:endParaRPr lang="ru-RU" dirty="0" smtClean="0">
              <a:solidFill>
                <a:schemeClr val="tx1"/>
              </a:solidFill>
              <a:latin typeface="Times New Roman" pitchFamily="18" charset="0"/>
            </a:endParaRPr>
          </a:p>
          <a:p>
            <a:r>
              <a:rPr lang="ru-RU" dirty="0" smtClean="0">
                <a:solidFill>
                  <a:schemeClr val="tx1"/>
                </a:solidFill>
                <a:latin typeface="Times New Roman" pitchFamily="18" charset="0"/>
              </a:rPr>
              <a:t>В случае с изображением прибора </a:t>
            </a:r>
            <a:r>
              <a:rPr lang="en-US" dirty="0" smtClean="0">
                <a:solidFill>
                  <a:schemeClr val="tx1"/>
                </a:solidFill>
                <a:latin typeface="Times New Roman" pitchFamily="18" charset="0"/>
              </a:rPr>
              <a:t>MERIS </a:t>
            </a:r>
            <a:r>
              <a:rPr lang="ru-RU" dirty="0" smtClean="0">
                <a:solidFill>
                  <a:schemeClr val="tx1"/>
                </a:solidFill>
                <a:latin typeface="Times New Roman" pitchFamily="18" charset="0"/>
              </a:rPr>
              <a:t>ситуация кардинально отличается</a:t>
            </a:r>
            <a:r>
              <a:rPr lang="ru-RU" baseline="0" dirty="0" smtClean="0">
                <a:solidFill>
                  <a:schemeClr val="tx1"/>
                </a:solidFill>
                <a:latin typeface="Times New Roman" pitchFamily="18" charset="0"/>
              </a:rPr>
              <a:t>. Изображение </a:t>
            </a:r>
            <a:r>
              <a:rPr lang="ru-RU" dirty="0" smtClean="0">
                <a:solidFill>
                  <a:schemeClr val="tx1"/>
                </a:solidFill>
                <a:latin typeface="Times New Roman" pitchFamily="18" charset="0"/>
              </a:rPr>
              <a:t>формируется 5-ю одинаковыми</a:t>
            </a:r>
            <a:r>
              <a:rPr lang="ru-RU" baseline="0" dirty="0" smtClean="0">
                <a:solidFill>
                  <a:schemeClr val="tx1"/>
                </a:solidFill>
                <a:latin typeface="Times New Roman" pitchFamily="18" charset="0"/>
              </a:rPr>
              <a:t> неподвижно зафиксированными оптическими камерами, что приводит к формированию изображения с градиентами яркости лишь в одном направлении</a:t>
            </a:r>
            <a:endParaRPr lang="en-US" dirty="0" smtClean="0">
              <a:latin typeface="Times New Roman" pitchFamily="18" charset="0"/>
            </a:endParaRPr>
          </a:p>
        </p:txBody>
      </p:sp>
    </p:spTree>
    <p:extLst>
      <p:ext uri="{BB962C8B-B14F-4D97-AF65-F5344CB8AC3E}">
        <p14:creationId xmlns:p14="http://schemas.microsoft.com/office/powerpoint/2010/main" val="9364249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p:cNvSpPr>
            <a:spLocks noGrp="1" noChangeArrowheads="1"/>
          </p:cNvSpPr>
          <p:nvPr>
            <p:ph type="sldNum" sz="quarter" idx="5"/>
          </p:nvPr>
        </p:nvSpPr>
        <p:spPr bwMode="auto">
          <a:noFill/>
          <a:ln>
            <a:round/>
            <a:headEnd/>
            <a:tailEnd/>
          </a:ln>
        </p:spPr>
        <p:txBody>
          <a:bodyPr wrap="square" numCol="1" anchorCtr="0" compatLnSpc="1">
            <a:prstTxWarp prst="textNoShape">
              <a:avLst/>
            </a:prstTxWarp>
          </a:bodyPr>
          <a:lstStyle/>
          <a:p>
            <a:pPr fontAlgn="base">
              <a:spcBef>
                <a:spcPct val="0"/>
              </a:spcBef>
              <a:spcAft>
                <a:spcPct val="0"/>
              </a:spcAft>
              <a:tabLst>
                <a:tab pos="0" algn="l"/>
                <a:tab pos="400050" algn="l"/>
                <a:tab pos="800100" algn="l"/>
                <a:tab pos="1201738" algn="l"/>
                <a:tab pos="1601788" algn="l"/>
                <a:tab pos="2003425" algn="l"/>
                <a:tab pos="2403475" algn="l"/>
                <a:tab pos="2805113" algn="l"/>
                <a:tab pos="3205163" algn="l"/>
                <a:tab pos="3606800" algn="l"/>
                <a:tab pos="4006850" algn="l"/>
                <a:tab pos="4408488" algn="l"/>
                <a:tab pos="4808538" algn="l"/>
                <a:tab pos="5210175" algn="l"/>
                <a:tab pos="5610225" algn="l"/>
                <a:tab pos="6011863" algn="l"/>
                <a:tab pos="6411913" algn="l"/>
                <a:tab pos="6813550" algn="l"/>
                <a:tab pos="7213600" algn="l"/>
                <a:tab pos="7615238" algn="l"/>
                <a:tab pos="8015288" algn="l"/>
              </a:tabLst>
            </a:pPr>
            <a:fld id="{056DD3ED-799B-42FA-A3AA-A3922D85CE4A}" type="slidenum">
              <a:rPr lang="pl-PL" smtClean="0">
                <a:solidFill>
                  <a:srgbClr val="000000"/>
                </a:solidFill>
                <a:latin typeface="Times New Roman" pitchFamily="18" charset="0"/>
                <a:ea typeface="Arial Unicode MS" pitchFamily="34" charset="-128"/>
                <a:cs typeface="Arial" pitchFamily="34" charset="0"/>
              </a:rPr>
              <a:pPr fontAlgn="base">
                <a:spcBef>
                  <a:spcPct val="0"/>
                </a:spcBef>
                <a:spcAft>
                  <a:spcPct val="0"/>
                </a:spcAft>
                <a:tabLst>
                  <a:tab pos="0" algn="l"/>
                  <a:tab pos="400050" algn="l"/>
                  <a:tab pos="800100" algn="l"/>
                  <a:tab pos="1201738" algn="l"/>
                  <a:tab pos="1601788" algn="l"/>
                  <a:tab pos="2003425" algn="l"/>
                  <a:tab pos="2403475" algn="l"/>
                  <a:tab pos="2805113" algn="l"/>
                  <a:tab pos="3205163" algn="l"/>
                  <a:tab pos="3606800" algn="l"/>
                  <a:tab pos="4006850" algn="l"/>
                  <a:tab pos="4408488" algn="l"/>
                  <a:tab pos="4808538" algn="l"/>
                  <a:tab pos="5210175" algn="l"/>
                  <a:tab pos="5610225" algn="l"/>
                  <a:tab pos="6011863" algn="l"/>
                  <a:tab pos="6411913" algn="l"/>
                  <a:tab pos="6813550" algn="l"/>
                  <a:tab pos="7213600" algn="l"/>
                  <a:tab pos="7615238" algn="l"/>
                  <a:tab pos="8015288" algn="l"/>
                </a:tabLst>
              </a:pPr>
              <a:t>48</a:t>
            </a:fld>
            <a:endParaRPr lang="pl-PL" smtClean="0">
              <a:solidFill>
                <a:srgbClr val="000000"/>
              </a:solidFill>
              <a:latin typeface="Times New Roman" pitchFamily="18" charset="0"/>
              <a:ea typeface="Arial Unicode MS" pitchFamily="34" charset="-128"/>
              <a:cs typeface="Arial" pitchFamily="34" charset="0"/>
            </a:endParaRPr>
          </a:p>
        </p:txBody>
      </p:sp>
      <p:sp>
        <p:nvSpPr>
          <p:cNvPr id="34819" name="Rectangle 1"/>
          <p:cNvSpPr>
            <a:spLocks noGrp="1" noRot="1" noChangeAspect="1" noChangeArrowheads="1" noTextEdit="1"/>
          </p:cNvSpPr>
          <p:nvPr>
            <p:ph type="sldImg"/>
          </p:nvPr>
        </p:nvSpPr>
        <p:spPr bwMode="auto">
          <a:xfrm>
            <a:off x="1143000" y="695325"/>
            <a:ext cx="4567238" cy="3425825"/>
          </a:xfrm>
          <a:solidFill>
            <a:srgbClr val="FFFFFF"/>
          </a:solidFill>
          <a:ln>
            <a:solidFill>
              <a:srgbClr val="000000"/>
            </a:solidFill>
            <a:miter lim="800000"/>
            <a:headEnd/>
            <a:tailEnd/>
          </a:ln>
        </p:spPr>
      </p:sp>
      <p:sp>
        <p:nvSpPr>
          <p:cNvPr id="34820" name="Rectangle 2"/>
          <p:cNvSpPr>
            <a:spLocks noGrp="1" noChangeArrowheads="1"/>
          </p:cNvSpPr>
          <p:nvPr>
            <p:ph type="body" idx="1"/>
          </p:nvPr>
        </p:nvSpPr>
        <p:spPr bwMode="auto">
          <a:xfrm>
            <a:off x="685800" y="4343400"/>
            <a:ext cx="5483225" cy="4111625"/>
          </a:xfrm>
          <a:noFill/>
        </p:spPr>
        <p:txBody>
          <a:bodyPr wrap="none" numCol="1" anchor="ctr" anchorCtr="0" compatLnSpc="1">
            <a:prstTxWarp prst="textNoShape">
              <a:avLst/>
            </a:prstTxWarp>
          </a:bodyPr>
          <a:lstStyle/>
          <a:p>
            <a:r>
              <a:rPr lang="ru-RU" sz="1200" kern="1200" dirty="0" smtClean="0">
                <a:solidFill>
                  <a:schemeClr val="tx1"/>
                </a:solidFill>
                <a:effectLst/>
                <a:latin typeface="+mn-lt"/>
                <a:ea typeface="+mn-ea"/>
                <a:cs typeface="+mn-cs"/>
              </a:rPr>
              <a:t>На данном слайде приведены псевдо цветные RGB композиты увеличенной области изображений MERIS и MODIS района разлива нефтепродуктов в результате взрыва нефтяной платформы «Deepwater </a:t>
            </a:r>
            <a:r>
              <a:rPr lang="ru-RU" sz="1200" kern="1200" dirty="0" err="1" smtClean="0">
                <a:solidFill>
                  <a:schemeClr val="tx1"/>
                </a:solidFill>
                <a:effectLst/>
                <a:latin typeface="+mn-lt"/>
                <a:ea typeface="+mn-ea"/>
                <a:cs typeface="+mn-cs"/>
              </a:rPr>
              <a:t>Horizon</a:t>
            </a:r>
            <a:r>
              <a:rPr lang="ru-RU" sz="1200" kern="1200" dirty="0" smtClean="0">
                <a:solidFill>
                  <a:schemeClr val="tx1"/>
                </a:solidFill>
                <a:effectLst/>
                <a:latin typeface="+mn-lt"/>
                <a:ea typeface="+mn-ea"/>
                <a:cs typeface="+mn-cs"/>
              </a:rPr>
              <a:t>» в Мексиканском заливе 24 Мая 2010г.</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Обращаю Ваше внимание на явные различия между изображениями, несмотря на разницу всего в пол часа.</a:t>
            </a:r>
            <a:br>
              <a:rPr lang="ru-RU" sz="1200" kern="1200" dirty="0" smtClean="0">
                <a:solidFill>
                  <a:schemeClr val="tx1"/>
                </a:solidFill>
                <a:effectLst/>
                <a:latin typeface="+mn-lt"/>
                <a:ea typeface="+mn-ea"/>
                <a:cs typeface="+mn-cs"/>
              </a:rPr>
            </a:br>
            <a:r>
              <a:rPr lang="ru-RU" sz="1200" kern="1200" dirty="0" smtClean="0">
                <a:solidFill>
                  <a:schemeClr val="tx1"/>
                </a:solidFill>
                <a:effectLst/>
                <a:latin typeface="+mn-lt"/>
                <a:ea typeface="+mn-ea"/>
                <a:cs typeface="+mn-cs"/>
              </a:rPr>
              <a:t>Прежде всего это объясняется отличающейся геометрией наблюдений.</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Далее рассмотрим этот случай подробнее</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889990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49</a:t>
            </a:fld>
            <a:endParaRPr lang="en-US"/>
          </a:p>
        </p:txBody>
      </p:sp>
    </p:spTree>
    <p:extLst>
      <p:ext uri="{BB962C8B-B14F-4D97-AF65-F5344CB8AC3E}">
        <p14:creationId xmlns:p14="http://schemas.microsoft.com/office/powerpoint/2010/main" val="205728052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Если предположить, что толщина нефтяной плёнки в этом районе значительно больше длины волны красного света (640-680нм), т.е. толщина порядка 1 микрона и более, то в этом случае, оптические свойства самой нефти могут доминировать над изменениями яркости морской поверхности в зоне, покрытой этой нефтью.</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Предложенный алгоритм не учитывает возможность изменения “цвета” поверхности, поэтому смена знака и изменение амплитуды восстановленных контрастов некорректны и не несут физического смысла.</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50</a:t>
            </a:fld>
            <a:endParaRPr lang="en-US"/>
          </a:p>
        </p:txBody>
      </p:sp>
    </p:spTree>
    <p:extLst>
      <p:ext uri="{BB962C8B-B14F-4D97-AF65-F5344CB8AC3E}">
        <p14:creationId xmlns:p14="http://schemas.microsoft.com/office/powerpoint/2010/main" val="34639476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8"/>
          <p:cNvSpPr>
            <a:spLocks noGrp="1" noChangeArrowheads="1"/>
          </p:cNvSpPr>
          <p:nvPr>
            <p:ph type="sldNum" sz="quarter"/>
          </p:nvPr>
        </p:nvSpPr>
        <p:spPr>
          <a:noFill/>
        </p:spPr>
        <p:txBody>
          <a:bodyPr/>
          <a:lstStyle/>
          <a:p>
            <a:fld id="{AF2DC126-4152-4F6C-9BD1-3049DC74E0C0}" type="slidenum">
              <a:rPr lang="pl-PL" smtClean="0">
                <a:latin typeface="Times New Roman" pitchFamily="18" charset="0"/>
                <a:ea typeface="Arial Unicode MS" pitchFamily="34" charset="-128"/>
              </a:rPr>
              <a:pPr/>
              <a:t>51</a:t>
            </a:fld>
            <a:endParaRPr lang="pl-PL" smtClean="0">
              <a:latin typeface="Times New Roman" pitchFamily="18" charset="0"/>
              <a:ea typeface="Arial Unicode MS" pitchFamily="34" charset="-128"/>
            </a:endParaRPr>
          </a:p>
        </p:txBody>
      </p:sp>
      <p:sp>
        <p:nvSpPr>
          <p:cNvPr id="33795" name="Rectangle 1"/>
          <p:cNvSpPr>
            <a:spLocks noGrp="1" noRot="1" noChangeAspect="1" noChangeArrowheads="1" noTextEdit="1"/>
          </p:cNvSpPr>
          <p:nvPr>
            <p:ph type="sldImg"/>
          </p:nvPr>
        </p:nvSpPr>
        <p:spPr>
          <a:xfrm>
            <a:off x="1143000" y="695325"/>
            <a:ext cx="4567238" cy="3425825"/>
          </a:xfrm>
          <a:solidFill>
            <a:srgbClr val="FFFFFF"/>
          </a:solidFill>
          <a:ln>
            <a:solidFill>
              <a:srgbClr val="000000"/>
            </a:solidFill>
            <a:miter lim="800000"/>
          </a:ln>
        </p:spPr>
      </p:sp>
      <p:sp>
        <p:nvSpPr>
          <p:cNvPr id="33796" name="Rectangle 2"/>
          <p:cNvSpPr>
            <a:spLocks noGrp="1" noChangeArrowheads="1"/>
          </p:cNvSpPr>
          <p:nvPr>
            <p:ph type="body" idx="1"/>
          </p:nvPr>
        </p:nvSpPr>
        <p:spPr>
          <a:xfrm>
            <a:off x="685512" y="4343231"/>
            <a:ext cx="5484096" cy="4112423"/>
          </a:xfrm>
          <a:noFill/>
          <a:ln/>
        </p:spPr>
        <p:txBody>
          <a:bodyPr wrap="none" anchor="ctr"/>
          <a:lstStyle/>
          <a:p>
            <a:r>
              <a:rPr lang="ru-RU" dirty="0" smtClean="0">
                <a:latin typeface="Times New Roman" pitchFamily="18" charset="0"/>
              </a:rPr>
              <a:t>В рамках исследования ставился вопрос о природе проявления РСА контрастов.</a:t>
            </a:r>
          </a:p>
        </p:txBody>
      </p:sp>
    </p:spTree>
    <p:extLst>
      <p:ext uri="{BB962C8B-B14F-4D97-AF65-F5344CB8AC3E}">
        <p14:creationId xmlns:p14="http://schemas.microsoft.com/office/powerpoint/2010/main" val="18983015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smtClean="0"/>
              <a:t>Чтобы</a:t>
            </a:r>
            <a:r>
              <a:rPr lang="en-US" dirty="0" smtClean="0"/>
              <a:t> </a:t>
            </a:r>
            <a:r>
              <a:rPr lang="en-US" dirty="0" err="1" smtClean="0"/>
              <a:t>достичь</a:t>
            </a:r>
            <a:r>
              <a:rPr lang="en-US" dirty="0" smtClean="0"/>
              <a:t> </a:t>
            </a:r>
            <a:r>
              <a:rPr lang="en-US" dirty="0" err="1" smtClean="0"/>
              <a:t>поставленной</a:t>
            </a:r>
            <a:r>
              <a:rPr lang="en-US" baseline="0" dirty="0" smtClean="0"/>
              <a:t> </a:t>
            </a:r>
            <a:r>
              <a:rPr lang="en-US" baseline="0" dirty="0" err="1" smtClean="0"/>
              <a:t>цели</a:t>
            </a:r>
            <a:r>
              <a:rPr lang="en-US" baseline="0" dirty="0" smtClean="0"/>
              <a:t> </a:t>
            </a:r>
            <a:r>
              <a:rPr lang="en-US" dirty="0" err="1" smtClean="0"/>
              <a:t>решались</a:t>
            </a:r>
            <a:r>
              <a:rPr lang="en-US" baseline="0" dirty="0" smtClean="0"/>
              <a:t> </a:t>
            </a:r>
            <a:r>
              <a:rPr lang="en-US" baseline="0" dirty="0" err="1" smtClean="0"/>
              <a:t>следующие</a:t>
            </a:r>
            <a:r>
              <a:rPr lang="en-US" baseline="0" dirty="0" smtClean="0"/>
              <a:t> </a:t>
            </a:r>
            <a:r>
              <a:rPr lang="en-US" baseline="0" dirty="0" err="1" smtClean="0"/>
              <a:t>задачи</a:t>
            </a:r>
            <a:r>
              <a:rPr lang="en-US" baseline="0" dirty="0" smtClean="0"/>
              <a:t>:</a:t>
            </a:r>
            <a:endParaRPr lang="ru-RU" baseline="0" dirty="0" smtClean="0"/>
          </a:p>
          <a:p>
            <a:endParaRPr lang="ru-RU" baseline="0" dirty="0" smtClean="0"/>
          </a:p>
          <a:p>
            <a:r>
              <a:rPr lang="ru-RU" sz="1200" dirty="0" smtClean="0">
                <a:solidFill>
                  <a:schemeClr val="tx1"/>
                </a:solidFill>
              </a:rPr>
              <a:t>разработать метод восстановления пространственных вариаций среднеквадратичного наклона (СКН) </a:t>
            </a:r>
          </a:p>
          <a:p>
            <a:r>
              <a:rPr lang="ru-RU" sz="1200" dirty="0" smtClean="0">
                <a:solidFill>
                  <a:schemeClr val="tx1"/>
                </a:solidFill>
              </a:rPr>
              <a:t>применить разработанный метод к</a:t>
            </a:r>
            <a:r>
              <a:rPr lang="ru-RU" sz="1200" baseline="0" dirty="0" smtClean="0">
                <a:solidFill>
                  <a:schemeClr val="tx1"/>
                </a:solidFill>
              </a:rPr>
              <a:t> оптическим данным </a:t>
            </a:r>
            <a:r>
              <a:rPr lang="en-US" sz="1200" dirty="0" smtClean="0">
                <a:solidFill>
                  <a:schemeClr val="tx1"/>
                </a:solidFill>
              </a:rPr>
              <a:t>MODIS</a:t>
            </a:r>
            <a:r>
              <a:rPr lang="ru-RU" sz="1200" dirty="0" smtClean="0">
                <a:solidFill>
                  <a:schemeClr val="tx1"/>
                </a:solidFill>
              </a:rPr>
              <a:t> и </a:t>
            </a:r>
            <a:r>
              <a:rPr lang="en-US" sz="1200" dirty="0" smtClean="0">
                <a:solidFill>
                  <a:schemeClr val="tx1"/>
                </a:solidFill>
              </a:rPr>
              <a:t>MERIS</a:t>
            </a:r>
            <a:endParaRPr lang="ru-RU" sz="1200" dirty="0" smtClean="0">
              <a:solidFill>
                <a:schemeClr val="tx1"/>
              </a:solidFill>
            </a:endParaRPr>
          </a:p>
          <a:p>
            <a:r>
              <a:rPr lang="ru-RU" sz="1200" dirty="0" smtClean="0">
                <a:solidFill>
                  <a:schemeClr val="tx1"/>
                </a:solidFill>
              </a:rPr>
              <a:t>исследовать поверхностные проявления  нефтяных сликов</a:t>
            </a:r>
          </a:p>
          <a:p>
            <a:r>
              <a:rPr lang="ru-RU" sz="1200" dirty="0" smtClean="0">
                <a:solidFill>
                  <a:schemeClr val="tx1"/>
                </a:solidFill>
              </a:rPr>
              <a:t>исследовать особенности проявления внутренних волн и мезомасштабных течений</a:t>
            </a:r>
          </a:p>
          <a:p>
            <a:r>
              <a:rPr lang="ru-RU" sz="1200" dirty="0" smtClean="0">
                <a:solidFill>
                  <a:schemeClr val="tx1"/>
                </a:solidFill>
              </a:rPr>
              <a:t>создать специализированное программно-математическое обеспечение, сопровождающее разработанные методы.</a:t>
            </a:r>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5</a:t>
            </a:fld>
            <a:endParaRPr lang="en-US"/>
          </a:p>
        </p:txBody>
      </p:sp>
    </p:spTree>
    <p:extLst>
      <p:ext uri="{BB962C8B-B14F-4D97-AF65-F5344CB8AC3E}">
        <p14:creationId xmlns:p14="http://schemas.microsoft.com/office/powerpoint/2010/main" val="425281935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fld id="{CB4B6F90-818D-427C-A166-8A3E1E798B11}" type="slidenum">
              <a:rPr lang="pl-PL">
                <a:solidFill>
                  <a:srgbClr val="000000"/>
                </a:solidFill>
                <a:latin typeface="Times New Roman" panose="02020603050405020304" pitchFamily="18" charset="0"/>
              </a:rPr>
              <a:pPr eaLnBrk="1"/>
              <a:t>56</a:t>
            </a:fld>
            <a:endParaRPr lang="pl-PL">
              <a:solidFill>
                <a:srgbClr val="000000"/>
              </a:solidFill>
              <a:latin typeface="Times New Roman" panose="02020603050405020304" pitchFamily="18" charset="0"/>
            </a:endParaRPr>
          </a:p>
        </p:txBody>
      </p:sp>
      <p:sp>
        <p:nvSpPr>
          <p:cNvPr id="39939" name="Rectangle 1"/>
          <p:cNvSpPr>
            <a:spLocks noGrp="1" noRot="1" noChangeAspect="1" noChangeArrowheads="1" noTextEdit="1"/>
          </p:cNvSpPr>
          <p:nvPr>
            <p:ph type="sldImg"/>
          </p:nvPr>
        </p:nvSpPr>
        <p:spPr>
          <a:xfrm>
            <a:off x="1106488" y="812800"/>
            <a:ext cx="5341937" cy="4005263"/>
          </a:xfrm>
          <a:solidFill>
            <a:srgbClr val="FFFFFF"/>
          </a:solidFill>
          <a:ln>
            <a:solidFill>
              <a:srgbClr val="000000"/>
            </a:solidFill>
            <a:miter lim="800000"/>
            <a:headEnd/>
            <a:tailEnd/>
          </a:ln>
        </p:spPr>
      </p:sp>
      <p:sp>
        <p:nvSpPr>
          <p:cNvPr id="39940" name="Rectangle 2"/>
          <p:cNvSpPr>
            <a:spLocks noGrp="1" noChangeArrowheads="1"/>
          </p:cNvSpPr>
          <p:nvPr>
            <p:ph type="body" idx="1"/>
          </p:nvPr>
        </p:nvSpPr>
        <p:spPr>
          <a:xfrm>
            <a:off x="755650" y="5078413"/>
            <a:ext cx="6045200" cy="48085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smtClean="0">
              <a:latin typeface="Times New Roman" panose="02020603050405020304" pitchFamily="18" charset="0"/>
            </a:endParaRPr>
          </a:p>
        </p:txBody>
      </p:sp>
    </p:spTree>
    <p:extLst>
      <p:ext uri="{BB962C8B-B14F-4D97-AF65-F5344CB8AC3E}">
        <p14:creationId xmlns:p14="http://schemas.microsoft.com/office/powerpoint/2010/main" val="314491785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Для исследования солнечного блика наиболее предпочтителен красный канал, поскольку свет в красном канале поглощается в «тонком» поверхностном слое океана (</a:t>
            </a:r>
            <a:r>
              <a:rPr lang="ru-RU" sz="1200" kern="1200" dirty="0" err="1" smtClean="0">
                <a:solidFill>
                  <a:schemeClr val="tx1"/>
                </a:solidFill>
                <a:effectLst/>
                <a:latin typeface="+mn-lt"/>
                <a:ea typeface="+mn-ea"/>
                <a:cs typeface="+mn-cs"/>
              </a:rPr>
              <a:t>Jerlov</a:t>
            </a:r>
            <a:r>
              <a:rPr lang="ru-RU" sz="1200" kern="1200" dirty="0" smtClean="0">
                <a:solidFill>
                  <a:schemeClr val="tx1"/>
                </a:solidFill>
                <a:effectLst/>
                <a:latin typeface="+mn-lt"/>
                <a:ea typeface="+mn-ea"/>
                <a:cs typeface="+mn-cs"/>
              </a:rPr>
              <a:t>, 1976)</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63</a:t>
            </a:fld>
            <a:endParaRPr lang="en-US"/>
          </a:p>
        </p:txBody>
      </p:sp>
    </p:spTree>
    <p:extLst>
      <p:ext uri="{BB962C8B-B14F-4D97-AF65-F5344CB8AC3E}">
        <p14:creationId xmlns:p14="http://schemas.microsoft.com/office/powerpoint/2010/main" val="15214066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514350" indent="-514350">
              <a:buFont typeface="+mj-lt"/>
              <a:buNone/>
            </a:pPr>
            <a:r>
              <a:rPr lang="en-US" dirty="0" err="1" smtClean="0"/>
              <a:t>На</a:t>
            </a:r>
            <a:r>
              <a:rPr lang="en-US" dirty="0" smtClean="0"/>
              <a:t> </a:t>
            </a:r>
            <a:r>
              <a:rPr lang="en-US" dirty="0" err="1" smtClean="0"/>
              <a:t>защиту</a:t>
            </a:r>
            <a:r>
              <a:rPr lang="en-US" dirty="0" smtClean="0"/>
              <a:t> </a:t>
            </a:r>
            <a:r>
              <a:rPr lang="en-US" dirty="0" err="1" smtClean="0"/>
              <a:t>выносятся</a:t>
            </a:r>
            <a:r>
              <a:rPr lang="en-US" dirty="0" smtClean="0"/>
              <a:t> </a:t>
            </a:r>
            <a:r>
              <a:rPr lang="en-US" dirty="0" err="1" smtClean="0"/>
              <a:t>следующие</a:t>
            </a:r>
            <a:r>
              <a:rPr lang="en-US" dirty="0" smtClean="0"/>
              <a:t> </a:t>
            </a:r>
            <a:r>
              <a:rPr lang="en-US" dirty="0" err="1" smtClean="0"/>
              <a:t>положения</a:t>
            </a:r>
            <a:r>
              <a:rPr lang="en-US" dirty="0" smtClean="0"/>
              <a:t>:</a:t>
            </a:r>
          </a:p>
          <a:p>
            <a:pPr marL="514350" indent="-514350">
              <a:buFont typeface="+mj-lt"/>
              <a:buAutoNum type="romanUcPeriod"/>
            </a:pPr>
            <a:endParaRPr lang="en-US" dirty="0" smtClean="0"/>
          </a:p>
          <a:p>
            <a:pPr marL="514350" indent="-514350">
              <a:buFont typeface="+mj-lt"/>
              <a:buAutoNum type="romanUcPeriod"/>
            </a:pPr>
            <a:r>
              <a:rPr lang="ru-RU" dirty="0" smtClean="0"/>
              <a:t>разработанный метод диагностики пространственных аномалий «шероховатости»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 которая напрямую зависит от наблюдаемых градиентов яркости солнечного блика, без априорного задания плотности распределения уклонов;</a:t>
            </a:r>
          </a:p>
          <a:p>
            <a:pPr marL="514350" indent="-514350">
              <a:buFont typeface="+mj-lt"/>
              <a:buAutoNum type="romanUcPeriod"/>
            </a:pPr>
            <a:r>
              <a:rPr lang="ru-RU" dirty="0" smtClean="0"/>
              <a:t>контрасты СКН в нефтяных сликах ситематически ниже контрастов СКН в сликах биологического происхождения;</a:t>
            </a:r>
          </a:p>
          <a:p>
            <a:pPr marL="514350" indent="-514350">
              <a:buFont typeface="+mj-lt"/>
              <a:buAutoNum type="romanUcPeriod"/>
            </a:pPr>
            <a:r>
              <a:rPr lang="ru-RU" dirty="0" smtClean="0"/>
              <a:t>для одного и того же слика, сформированного тонкой нефтяной плёнкой, контрасты УЭПР примерно в 1.6 раза сильнее контрастов СКН;</a:t>
            </a:r>
          </a:p>
          <a:p>
            <a:pPr marL="514350" indent="-514350">
              <a:buFont typeface="+mj-lt"/>
              <a:buAutoNum type="romanUcPeriod"/>
            </a:pPr>
            <a:r>
              <a:rPr lang="ru-RU" dirty="0" smtClean="0"/>
              <a:t>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(СКН) в зонах конвергенции течения, и его подавления в зонах дивергенции;</a:t>
            </a:r>
          </a:p>
          <a:p>
            <a:pPr marL="514350" indent="-514350">
              <a:buFont typeface="+mj-lt"/>
              <a:buAutoNum type="romanUcPeriod"/>
            </a:pPr>
            <a:r>
              <a:rPr lang="ru-RU" dirty="0" smtClean="0"/>
              <a:t>аномалии характеристик ветрового волнения (СКН, обрушения) связаны с зонами дивергенции течений и пространственно привязаны к областям сильных градиентов завихренности полей квази-геострофических течений</a:t>
            </a:r>
          </a:p>
        </p:txBody>
      </p:sp>
      <p:sp>
        <p:nvSpPr>
          <p:cNvPr id="4" name="Slide Number Placeholder 3"/>
          <p:cNvSpPr>
            <a:spLocks noGrp="1"/>
          </p:cNvSpPr>
          <p:nvPr>
            <p:ph type="sldNum" sz="quarter" idx="10"/>
          </p:nvPr>
        </p:nvSpPr>
        <p:spPr/>
        <p:txBody>
          <a:bodyPr/>
          <a:lstStyle/>
          <a:p>
            <a:fld id="{F2832A28-FCE0-4BFA-8D7C-0EF8217108E6}" type="slidenum">
              <a:rPr lang="en-US" smtClean="0"/>
              <a:pPr/>
              <a:t>6</a:t>
            </a:fld>
            <a:endParaRPr lang="en-US"/>
          </a:p>
        </p:txBody>
      </p:sp>
    </p:spTree>
    <p:extLst>
      <p:ext uri="{BB962C8B-B14F-4D97-AF65-F5344CB8AC3E}">
        <p14:creationId xmlns:p14="http://schemas.microsoft.com/office/powerpoint/2010/main" val="728074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457200" indent="-457200">
              <a:spcBef>
                <a:spcPts val="0"/>
              </a:spcBef>
              <a:buClrTx/>
              <a:buSzTx/>
              <a:buFont typeface="+mj-lt"/>
              <a:buAutoNum type="arabicPeriod"/>
              <a:defRPr/>
            </a:pPr>
            <a:r>
              <a:rPr lang="ru-RU" dirty="0" smtClean="0">
                <a:solidFill>
                  <a:schemeClr val="tx1"/>
                </a:solidFill>
              </a:rPr>
              <a:t>В </a:t>
            </a:r>
            <a:r>
              <a:rPr lang="ru-RU" b="1" dirty="0" smtClean="0">
                <a:solidFill>
                  <a:schemeClr val="tx1"/>
                </a:solidFill>
              </a:rPr>
              <a:t>первой главе</a:t>
            </a:r>
            <a:r>
              <a:rPr lang="en-US" b="1" dirty="0" smtClean="0">
                <a:solidFill>
                  <a:schemeClr val="tx1"/>
                </a:solidFill>
              </a:rPr>
              <a:t> </a:t>
            </a:r>
            <a:r>
              <a:rPr lang="en-US" dirty="0" smtClean="0">
                <a:solidFill>
                  <a:schemeClr val="tx1"/>
                </a:solidFill>
              </a:rPr>
              <a:t>о</a:t>
            </a:r>
            <a:r>
              <a:rPr lang="ru-RU" dirty="0" err="1" smtClean="0">
                <a:solidFill>
                  <a:schemeClr val="tx1"/>
                </a:solidFill>
              </a:rPr>
              <a:t>писывается</a:t>
            </a:r>
            <a:r>
              <a:rPr lang="ru-RU" dirty="0" smtClean="0">
                <a:solidFill>
                  <a:schemeClr val="tx1"/>
                </a:solidFill>
              </a:rPr>
              <a:t> метод восстановления среднеквадратичного наклона (СКН)</a:t>
            </a:r>
            <a:r>
              <a:rPr lang="en-US" dirty="0" smtClean="0">
                <a:solidFill>
                  <a:schemeClr val="tx1"/>
                </a:solidFill>
              </a:rPr>
              <a:t>.</a:t>
            </a:r>
          </a:p>
          <a:p>
            <a:pPr marL="457200" indent="-457200">
              <a:spcBef>
                <a:spcPts val="0"/>
              </a:spcBef>
              <a:buClrTx/>
              <a:buSzTx/>
              <a:buFont typeface="+mj-lt"/>
              <a:buAutoNum type="arabicPeriod"/>
              <a:defRPr/>
            </a:pPr>
            <a:endParaRPr lang="en-US" dirty="0" smtClean="0">
              <a:solidFill>
                <a:schemeClr val="tx1"/>
              </a:solidFill>
            </a:endParaRPr>
          </a:p>
          <a:p>
            <a:pPr marL="457200" indent="-457200">
              <a:spcBef>
                <a:spcPts val="0"/>
              </a:spcBef>
              <a:buClrTx/>
              <a:buSzTx/>
              <a:buFont typeface="+mj-lt"/>
              <a:buAutoNum type="arabicPeriod"/>
              <a:defRPr/>
            </a:pPr>
            <a:r>
              <a:rPr lang="ru-RU" dirty="0" smtClean="0">
                <a:solidFill>
                  <a:schemeClr val="tx1"/>
                </a:solidFill>
              </a:rPr>
              <a:t>Во </a:t>
            </a:r>
            <a:r>
              <a:rPr lang="ru-RU" b="1" dirty="0" smtClean="0">
                <a:solidFill>
                  <a:schemeClr val="tx1"/>
                </a:solidFill>
              </a:rPr>
              <a:t>второй главе </a:t>
            </a:r>
            <a:r>
              <a:rPr lang="ru-RU" dirty="0" smtClean="0">
                <a:solidFill>
                  <a:schemeClr val="tx1"/>
                </a:solidFill>
              </a:rPr>
              <a:t>метод, описанный в первой главе, применяется для исследования нефтяных</a:t>
            </a:r>
            <a:r>
              <a:rPr lang="ru-RU" baseline="0" dirty="0" smtClean="0">
                <a:solidFill>
                  <a:schemeClr val="tx1"/>
                </a:solidFill>
              </a:rPr>
              <a:t> </a:t>
            </a:r>
            <a:r>
              <a:rPr lang="ru-RU" dirty="0" smtClean="0">
                <a:solidFill>
                  <a:schemeClr val="tx1"/>
                </a:solidFill>
              </a:rPr>
              <a:t>плёнок естественного и техногенного происхождения</a:t>
            </a:r>
            <a:r>
              <a:rPr lang="en-US" dirty="0" smtClean="0">
                <a:solidFill>
                  <a:schemeClr val="tx1"/>
                </a:solidFill>
              </a:rPr>
              <a:t>.</a:t>
            </a:r>
          </a:p>
          <a:p>
            <a:pPr marL="457200" indent="-457200">
              <a:spcBef>
                <a:spcPts val="0"/>
              </a:spcBef>
              <a:buClrTx/>
              <a:buSzTx/>
              <a:buFont typeface="+mj-lt"/>
              <a:buAutoNum type="arabicPeriod"/>
              <a:defRPr/>
            </a:pPr>
            <a:endParaRPr lang="en-US" dirty="0" smtClean="0">
              <a:solidFill>
                <a:schemeClr val="tx1"/>
              </a:solidFill>
            </a:endParaRPr>
          </a:p>
          <a:p>
            <a:pPr marL="457200" indent="-457200">
              <a:spcBef>
                <a:spcPts val="0"/>
              </a:spcBef>
              <a:buClrTx/>
              <a:buSzTx/>
              <a:buFont typeface="+mj-lt"/>
              <a:buAutoNum type="arabicPeriod"/>
              <a:defRPr/>
            </a:pPr>
            <a:r>
              <a:rPr lang="ru-RU" dirty="0" smtClean="0">
                <a:solidFill>
                  <a:schemeClr val="tx1"/>
                </a:solidFill>
              </a:rPr>
              <a:t>В </a:t>
            </a:r>
            <a:r>
              <a:rPr lang="ru-RU" b="1" dirty="0" smtClean="0">
                <a:solidFill>
                  <a:schemeClr val="tx1"/>
                </a:solidFill>
              </a:rPr>
              <a:t>третьей главе </a:t>
            </a:r>
            <a:r>
              <a:rPr lang="ru-RU" dirty="0" smtClean="0">
                <a:solidFill>
                  <a:schemeClr val="tx1"/>
                </a:solidFill>
              </a:rPr>
              <a:t>рассматриваются примеры исследования </a:t>
            </a:r>
            <a:r>
              <a:rPr lang="ru-RU" dirty="0" err="1" smtClean="0">
                <a:solidFill>
                  <a:schemeClr val="tx1"/>
                </a:solidFill>
              </a:rPr>
              <a:t>суб</a:t>
            </a:r>
            <a:r>
              <a:rPr lang="ru-RU" dirty="0" smtClean="0">
                <a:solidFill>
                  <a:schemeClr val="tx1"/>
                </a:solidFill>
              </a:rPr>
              <a:t>- и мезомасштабной динамики Океана по оптическим и радиолокационным изображениям.</a:t>
            </a:r>
            <a:endParaRPr lang="en-US" dirty="0" smtClean="0">
              <a:solidFill>
                <a:schemeClr val="tx1"/>
              </a:solidFill>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7</a:t>
            </a:fld>
            <a:endParaRPr lang="en-US"/>
          </a:p>
        </p:txBody>
      </p:sp>
    </p:spTree>
    <p:extLst>
      <p:ext uri="{BB962C8B-B14F-4D97-AF65-F5344CB8AC3E}">
        <p14:creationId xmlns:p14="http://schemas.microsoft.com/office/powerpoint/2010/main" val="385880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Если мы представим невозмущённую морскую поверхность, то солнечный блик в середине дня будет представлять собой симметричное яркое пятно.</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Однако, ветер, течения, слики и проходящие суда (как</a:t>
            </a:r>
            <a:r>
              <a:rPr lang="ru-RU" sz="1200" kern="1200" baseline="0" dirty="0" smtClean="0">
                <a:solidFill>
                  <a:schemeClr val="tx1"/>
                </a:solidFill>
                <a:effectLst/>
                <a:latin typeface="+mn-lt"/>
                <a:ea typeface="+mn-ea"/>
                <a:cs typeface="+mn-cs"/>
              </a:rPr>
              <a:t> например катер в Севастопольской бухте</a:t>
            </a:r>
            <a:r>
              <a:rPr lang="ru-RU" sz="1200" kern="1200" dirty="0" smtClean="0">
                <a:solidFill>
                  <a:schemeClr val="tx1"/>
                </a:solidFill>
                <a:effectLst/>
                <a:latin typeface="+mn-lt"/>
                <a:ea typeface="+mn-ea"/>
                <a:cs typeface="+mn-cs"/>
              </a:rPr>
              <a:t>) формируют на морской поверхности множество уклонов,</a:t>
            </a:r>
          </a:p>
          <a:p>
            <a:r>
              <a:rPr lang="ru-RU" sz="1200" kern="1200" dirty="0" smtClean="0">
                <a:solidFill>
                  <a:schemeClr val="tx1"/>
                </a:solidFill>
                <a:effectLst/>
                <a:latin typeface="+mn-lt"/>
                <a:ea typeface="+mn-ea"/>
                <a:cs typeface="+mn-cs"/>
              </a:rPr>
              <a:t>благодаря которым мы наблюдаем сложную картину зеркальных отражений</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8</a:t>
            </a:fld>
            <a:endParaRPr lang="en-US"/>
          </a:p>
        </p:txBody>
      </p:sp>
    </p:spTree>
    <p:extLst>
      <p:ext uri="{BB962C8B-B14F-4D97-AF65-F5344CB8AC3E}">
        <p14:creationId xmlns:p14="http://schemas.microsoft.com/office/powerpoint/2010/main" val="439595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6"/>
          <p:cNvSpPr>
            <a:spLocks noGrp="1" noChangeArrowheads="1"/>
          </p:cNvSpPr>
          <p:nvPr>
            <p:ph type="sldNum" sz="quarter"/>
          </p:nvPr>
        </p:nvSpPr>
        <p:spPr>
          <a:noFill/>
        </p:spPr>
        <p:txBody>
          <a:bodyPr/>
          <a:lstStyle/>
          <a:p>
            <a:pPr>
              <a:buFont typeface="Times New Roman" pitchFamily="18" charset="0"/>
              <a:buNone/>
            </a:pPr>
            <a:fld id="{4AE7EB78-308C-4A54-BE2A-2BB468C24568}" type="slidenum">
              <a:rPr lang="pl-PL" smtClean="0">
                <a:latin typeface="Times New Roman" pitchFamily="18" charset="0"/>
                <a:ea typeface="Arial Unicode MS" pitchFamily="34" charset="-128"/>
              </a:rPr>
              <a:pPr>
                <a:buFont typeface="Times New Roman" pitchFamily="18" charset="0"/>
                <a:buNone/>
              </a:pPr>
              <a:t>9</a:t>
            </a:fld>
            <a:endParaRPr lang="pl-PL" smtClean="0">
              <a:latin typeface="Times New Roman" pitchFamily="18" charset="0"/>
              <a:ea typeface="Arial Unicode MS" pitchFamily="34" charset="-128"/>
            </a:endParaRPr>
          </a:p>
        </p:txBody>
      </p:sp>
      <p:sp>
        <p:nvSpPr>
          <p:cNvPr id="3277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32772" name="Rectangle 2"/>
          <p:cNvSpPr>
            <a:spLocks noGrp="1" noChangeArrowheads="1"/>
          </p:cNvSpPr>
          <p:nvPr>
            <p:ph type="body" idx="1"/>
          </p:nvPr>
        </p:nvSpPr>
        <p:spPr>
          <a:xfrm>
            <a:off x="685512" y="4343231"/>
            <a:ext cx="5486976" cy="4037751"/>
          </a:xfrm>
          <a:noFill/>
          <a:ln/>
        </p:spPr>
        <p:txBody>
          <a:bodyPr wrap="none" anchor="ctr"/>
          <a:lstStyle/>
          <a:p>
            <a:r>
              <a:rPr lang="ru-RU" sz="1200" kern="1200" dirty="0" smtClean="0">
                <a:solidFill>
                  <a:schemeClr val="tx1"/>
                </a:solidFill>
                <a:effectLst/>
                <a:latin typeface="+mn-lt"/>
                <a:ea typeface="+mn-ea"/>
                <a:cs typeface="+mn-cs"/>
              </a:rPr>
              <a:t>На спутниковых изображениях солнечный блик проявляется как яркая полоса близкая к линии зеркального отражения.</a:t>
            </a:r>
            <a:endParaRPr lang="en-US" sz="1200" kern="1200" dirty="0" smtClean="0">
              <a:solidFill>
                <a:schemeClr val="tx1"/>
              </a:solidFill>
              <a:effectLst/>
              <a:latin typeface="+mn-lt"/>
              <a:ea typeface="+mn-ea"/>
              <a:cs typeface="+mn-cs"/>
            </a:endParaRPr>
          </a:p>
          <a:p>
            <a:endParaRPr lang="ru-RU"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При увеличении скорости ветра блик становится более тусклым, при этом охватывает больший диапазон направлений, что, конечно , связано с изменением среднеквадратичного наклона морской поверхности</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39058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2"/>
            <a:ext cx="7772400" cy="1780108"/>
          </a:xfrm>
        </p:spPr>
        <p:txBody>
          <a:bodyPr anchor="b">
            <a:normAutofit/>
          </a:bodyPr>
          <a:lstStyle>
            <a:lvl1pPr>
              <a:defRPr sz="4400">
                <a:solidFill>
                  <a:srgbClr val="FFFFFF"/>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B4C71EC6-210F-42DE-9C53-41977AD35B3D}" type="datetimeFigureOut">
              <a:rPr lang="ru-RU" smtClean="0"/>
              <a:pPr/>
              <a:t>23.04.2014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pPr/>
              <a:t>23.04.2014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pPr/>
              <a:t>23.04.2014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457200" y="1447802"/>
            <a:ext cx="6019800" cy="4487335"/>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Заголовок, текст и клип">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6481" y="273629"/>
            <a:ext cx="8226720" cy="114348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6480" y="1604329"/>
            <a:ext cx="4043520" cy="452495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Клип 3"/>
          <p:cNvSpPr>
            <a:spLocks noGrp="1"/>
          </p:cNvSpPr>
          <p:nvPr>
            <p:ph type="clipArt" sz="half" idx="2"/>
          </p:nvPr>
        </p:nvSpPr>
        <p:spPr>
          <a:xfrm>
            <a:off x="4638241" y="1604329"/>
            <a:ext cx="4044960" cy="4524955"/>
          </a:xfrm>
        </p:spPr>
        <p:txBody>
          <a:bodyPr/>
          <a:lstStyle/>
          <a:p>
            <a:pPr lvl="0"/>
            <a:endParaRPr lang="ru-RU" noProof="0" smtClean="0"/>
          </a:p>
        </p:txBody>
      </p:sp>
      <p:sp>
        <p:nvSpPr>
          <p:cNvPr id="5" name="Rectangle 3"/>
          <p:cNvSpPr>
            <a:spLocks noGrp="1" noChangeArrowheads="1"/>
          </p:cNvSpPr>
          <p:nvPr>
            <p:ph type="dt" idx="10"/>
          </p:nvPr>
        </p:nvSpPr>
        <p:spPr>
          <a:ln/>
        </p:spPr>
        <p:txBody>
          <a:bodyPr/>
          <a:lstStyle>
            <a:lvl1pPr>
              <a:defRPr/>
            </a:lvl1pPr>
          </a:lstStyle>
          <a:p>
            <a:pPr>
              <a:defRPr/>
            </a:pPr>
            <a:endParaRPr lang="pl-PL"/>
          </a:p>
        </p:txBody>
      </p:sp>
      <p:sp>
        <p:nvSpPr>
          <p:cNvPr id="6" name="Rectangle 4"/>
          <p:cNvSpPr>
            <a:spLocks noGrp="1" noChangeArrowheads="1"/>
          </p:cNvSpPr>
          <p:nvPr>
            <p:ph type="ftr" idx="11"/>
          </p:nvPr>
        </p:nvSpPr>
        <p:spPr>
          <a:ln/>
        </p:spPr>
        <p:txBody>
          <a:bodyPr/>
          <a:lstStyle>
            <a:lvl1pPr>
              <a:defRPr/>
            </a:lvl1pPr>
          </a:lstStyle>
          <a:p>
            <a:pPr>
              <a:defRPr/>
            </a:pPr>
            <a:endParaRPr lang="pl-PL"/>
          </a:p>
        </p:txBody>
      </p:sp>
      <p:sp>
        <p:nvSpPr>
          <p:cNvPr id="7" name="Rectangle 5"/>
          <p:cNvSpPr>
            <a:spLocks noGrp="1" noChangeArrowheads="1"/>
          </p:cNvSpPr>
          <p:nvPr>
            <p:ph type="sldNum" idx="12"/>
          </p:nvPr>
        </p:nvSpPr>
        <p:spPr>
          <a:ln/>
        </p:spPr>
        <p:txBody>
          <a:bodyPr/>
          <a:lstStyle>
            <a:lvl1pPr>
              <a:defRPr/>
            </a:lvl1pPr>
          </a:lstStyle>
          <a:p>
            <a:pPr>
              <a:defRPr/>
            </a:pPr>
            <a:fld id="{B16CEF18-72CE-404F-8CC5-4C60D846BC19}" type="slidenum">
              <a:rPr lang="pl-PL"/>
              <a:pPr>
                <a:defRPr/>
              </a:pPr>
              <a:t>‹#›</a:t>
            </a:fld>
            <a:endParaRPr lang="pl-P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pPr/>
              <a:t>23.04.2014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
        <p:nvSpPr>
          <p:cNvPr id="7" name="Title 6"/>
          <p:cNvSpPr>
            <a:spLocks noGrp="1"/>
          </p:cNvSpPr>
          <p:nvPr>
            <p:ph type="title"/>
          </p:nvPr>
        </p:nvSpPr>
        <p:spPr/>
        <p:txBody>
          <a:bodyPr/>
          <a:lstStyle/>
          <a:p>
            <a:r>
              <a:rPr lang="ru-RU" smtClean="0"/>
              <a:t>Образец заголовка</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42" y="4203593"/>
            <a:ext cx="2876429" cy="714027"/>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89"/>
            <a:ext cx="5544515" cy="850139"/>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3"/>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6"/>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6"/>
            <a:ext cx="8723376" cy="1329875"/>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367365" y="1437450"/>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4C71EC6-210F-42DE-9C53-41977AD35B3D}" type="datetimeFigureOut">
              <a:rPr lang="ru-RU" smtClean="0"/>
              <a:pPr/>
              <a:t>23.04.2014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5" name="Date Placeholder 4"/>
          <p:cNvSpPr>
            <a:spLocks noGrp="1"/>
          </p:cNvSpPr>
          <p:nvPr>
            <p:ph type="dt" sz="half" idx="10"/>
          </p:nvPr>
        </p:nvSpPr>
        <p:spPr/>
        <p:txBody>
          <a:bodyPr/>
          <a:lstStyle/>
          <a:p>
            <a:fld id="{B4C71EC6-210F-42DE-9C53-41977AD35B3D}" type="datetimeFigureOut">
              <a:rPr lang="ru-RU" smtClean="0"/>
              <a:pPr/>
              <a:t>23.04.2014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a:p>
        </p:txBody>
      </p:sp>
      <p:sp>
        <p:nvSpPr>
          <p:cNvPr id="9" name="Content Placeholder 8"/>
          <p:cNvSpPr>
            <a:spLocks noGrp="1"/>
          </p:cNvSpPr>
          <p:nvPr>
            <p:ph sz="quarter" idx="13"/>
          </p:nvPr>
        </p:nvSpPr>
        <p:spPr>
          <a:xfrm>
            <a:off x="676655" y="2679192"/>
            <a:ext cx="3822192" cy="34472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676656" y="2678113"/>
            <a:ext cx="3822192" cy="639763"/>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77336" y="3429001"/>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648200" y="2678113"/>
            <a:ext cx="3822192" cy="639763"/>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45025" y="3429001"/>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C71EC6-210F-42DE-9C53-41977AD35B3D}" type="datetimeFigureOut">
              <a:rPr lang="ru-RU" smtClean="0"/>
              <a:pPr/>
              <a:t>23.04.2014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B4C71EC6-210F-42DE-9C53-41977AD35B3D}" type="datetimeFigureOut">
              <a:rPr lang="ru-RU" smtClean="0"/>
              <a:pPr/>
              <a:t>23.04.2014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2"/>
            <a:ext cx="8723376" cy="1329875"/>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B4C71EC6-210F-42DE-9C53-41977AD35B3D}" type="datetimeFigureOut">
              <a:rPr lang="ru-RU" smtClean="0"/>
              <a:pPr/>
              <a:t>23.04.2014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4C71EC6-210F-42DE-9C53-41977AD35B3D}" type="datetimeFigureOut">
              <a:rPr lang="ru-RU" smtClean="0"/>
              <a:pPr/>
              <a:t>23.04.2014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a:p>
        </p:txBody>
      </p:sp>
      <p:sp>
        <p:nvSpPr>
          <p:cNvPr id="4" name="Text Placeholder 3"/>
          <p:cNvSpPr>
            <a:spLocks noGrp="1"/>
          </p:cNvSpPr>
          <p:nvPr>
            <p:ph type="body" sz="half" idx="2"/>
          </p:nvPr>
        </p:nvSpPr>
        <p:spPr>
          <a:xfrm>
            <a:off x="914400" y="3581402"/>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9" y="338669"/>
            <a:ext cx="3812645" cy="2429935"/>
          </a:xfrm>
        </p:spPr>
        <p:txBody>
          <a:bodyPr anchor="b">
            <a:normAutofit/>
          </a:bodyPr>
          <a:lstStyle>
            <a:lvl1pPr algn="l">
              <a:defRPr sz="2800" b="0">
                <a:solidFill>
                  <a:srgbClr val="FFFFFF"/>
                </a:solidFill>
              </a:defRPr>
            </a:lvl1pPr>
          </a:lstStyle>
          <a:p>
            <a:r>
              <a:rPr lang="ru-RU" smtClean="0"/>
              <a:t>Образец заголовка</a:t>
            </a:r>
            <a:endParaRPr lang="en-US" dirty="0"/>
          </a:p>
        </p:txBody>
      </p:sp>
      <p:sp>
        <p:nvSpPr>
          <p:cNvPr id="4" name="Text Placeholder 3"/>
          <p:cNvSpPr>
            <a:spLocks noGrp="1"/>
          </p:cNvSpPr>
          <p:nvPr>
            <p:ph type="body" sz="half" idx="2"/>
          </p:nvPr>
        </p:nvSpPr>
        <p:spPr>
          <a:xfrm>
            <a:off x="4868337"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4C71EC6-210F-42DE-9C53-41977AD35B3D}" type="datetimeFigureOut">
              <a:rPr lang="ru-RU" smtClean="0"/>
              <a:pPr/>
              <a:t>23.04.2014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5"/>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B4C71EC6-210F-42DE-9C53-41977AD35B3D}" type="datetimeFigureOut">
              <a:rPr lang="ru-RU" smtClean="0"/>
              <a:pPr/>
              <a:t>23.04.2014</a:t>
            </a:fld>
            <a:endParaRPr lang="ru-RU"/>
          </a:p>
        </p:txBody>
      </p:sp>
      <p:sp>
        <p:nvSpPr>
          <p:cNvPr id="5" name="Footer Placeholder 4"/>
          <p:cNvSpPr>
            <a:spLocks noGrp="1"/>
          </p:cNvSpPr>
          <p:nvPr>
            <p:ph type="ftr" sz="quarter" idx="3"/>
          </p:nvPr>
        </p:nvSpPr>
        <p:spPr>
          <a:xfrm>
            <a:off x="193642"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ru-RU"/>
          </a:p>
        </p:txBody>
      </p:sp>
      <p:sp>
        <p:nvSpPr>
          <p:cNvPr id="6" name="Slide Number Placeholder 5"/>
          <p:cNvSpPr>
            <a:spLocks noGrp="1"/>
          </p:cNvSpPr>
          <p:nvPr>
            <p:ph type="sldNum" sz="quarter" idx="4"/>
          </p:nvPr>
        </p:nvSpPr>
        <p:spPr>
          <a:xfrm>
            <a:off x="3991088" y="6250164"/>
            <a:ext cx="1161826" cy="365125"/>
          </a:xfrm>
          <a:prstGeom prst="rect">
            <a:avLst/>
          </a:prstGeom>
        </p:spPr>
        <p:txBody>
          <a:bodyPr vert="horz" lIns="91440" tIns="45720" rIns="91440" bIns="45720" rtlCol="0" anchor="ctr"/>
          <a:lstStyle>
            <a:lvl1pPr algn="ctr">
              <a:defRPr sz="1000">
                <a:solidFill>
                  <a:schemeClr val="tx2"/>
                </a:solidFill>
              </a:defRPr>
            </a:lvl1pPr>
          </a:lstStyle>
          <a:p>
            <a:fld id="{B19B0651-EE4F-4900-A07F-96A6BFA9D0F0}" type="slidenum">
              <a:rPr lang="ru-RU" smtClean="0"/>
              <a:pPr/>
              <a:t>‹#›</a:t>
            </a:fld>
            <a:endParaRPr lang="ru-RU"/>
          </a:p>
        </p:txBody>
      </p:sp>
      <p:sp>
        <p:nvSpPr>
          <p:cNvPr id="3" name="Text Placeholder 2"/>
          <p:cNvSpPr>
            <a:spLocks noGrp="1"/>
          </p:cNvSpPr>
          <p:nvPr>
            <p:ph type="body" idx="1"/>
          </p:nvPr>
        </p:nvSpPr>
        <p:spPr>
          <a:xfrm>
            <a:off x="872070" y="2675467"/>
            <a:ext cx="7408333" cy="345069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1.wmf"/><Relationship Id="rId3" Type="http://schemas.openxmlformats.org/officeDocument/2006/relationships/notesSlide" Target="../notesSlides/notesSlide10.xml"/><Relationship Id="rId7"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2.jpeg"/><Relationship Id="rId5" Type="http://schemas.openxmlformats.org/officeDocument/2006/relationships/image" Target="../media/image10.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14.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3.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2.xml"/><Relationship Id="rId7" Type="http://schemas.openxmlformats.org/officeDocument/2006/relationships/image" Target="../media/image14.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17.wmf"/><Relationship Id="rId5" Type="http://schemas.openxmlformats.org/officeDocument/2006/relationships/image" Target="../media/image15.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16.wmf"/></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oleObject" Target="../embeddings/oleObject11.bin"/><Relationship Id="rId3" Type="http://schemas.openxmlformats.org/officeDocument/2006/relationships/notesSlide" Target="../notesSlides/notesSlide14.xml"/><Relationship Id="rId7" Type="http://schemas.openxmlformats.org/officeDocument/2006/relationships/image" Target="../media/image25.png"/><Relationship Id="rId12" Type="http://schemas.openxmlformats.org/officeDocument/2006/relationships/image" Target="../media/image20.wmf"/><Relationship Id="rId2" Type="http://schemas.openxmlformats.org/officeDocument/2006/relationships/slideLayout" Target="../slideLayouts/slideLayout6.xml"/><Relationship Id="rId16" Type="http://schemas.openxmlformats.org/officeDocument/2006/relationships/image" Target="../media/image14.wmf"/><Relationship Id="rId1" Type="http://schemas.openxmlformats.org/officeDocument/2006/relationships/vmlDrawing" Target="../drawings/vmlDrawing4.vml"/><Relationship Id="rId6" Type="http://schemas.openxmlformats.org/officeDocument/2006/relationships/image" Target="../media/image24.png"/><Relationship Id="rId11" Type="http://schemas.openxmlformats.org/officeDocument/2006/relationships/oleObject" Target="../embeddings/oleObject10.bin"/><Relationship Id="rId5" Type="http://schemas.openxmlformats.org/officeDocument/2006/relationships/image" Target="../media/image23.png"/><Relationship Id="rId15" Type="http://schemas.openxmlformats.org/officeDocument/2006/relationships/oleObject" Target="../embeddings/oleObject12.bin"/><Relationship Id="rId10" Type="http://schemas.openxmlformats.org/officeDocument/2006/relationships/image" Target="../media/image19.wmf"/><Relationship Id="rId4" Type="http://schemas.openxmlformats.org/officeDocument/2006/relationships/image" Target="../media/image22.png"/><Relationship Id="rId9" Type="http://schemas.openxmlformats.org/officeDocument/2006/relationships/oleObject" Target="../embeddings/oleObject9.bin"/><Relationship Id="rId14" Type="http://schemas.openxmlformats.org/officeDocument/2006/relationships/image" Target="../media/image21.w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notesSlide" Target="../notesSlides/notesSlide16.xml"/><Relationship Id="rId7" Type="http://schemas.openxmlformats.org/officeDocument/2006/relationships/oleObject" Target="../embeddings/oleObject14.bin"/><Relationship Id="rId12" Type="http://schemas.openxmlformats.org/officeDocument/2006/relationships/image" Target="../media/image29.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4.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28.wmf"/><Relationship Id="rId4" Type="http://schemas.openxmlformats.org/officeDocument/2006/relationships/image" Target="../media/image30.png"/><Relationship Id="rId9" Type="http://schemas.openxmlformats.org/officeDocument/2006/relationships/oleObject" Target="../embeddings/oleObject15.bin"/></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40.wmf"/><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oleObject" Target="../embeddings/oleObject17.bin"/><Relationship Id="rId5" Type="http://schemas.openxmlformats.org/officeDocument/2006/relationships/image" Target="../media/image31.png"/><Relationship Id="rId4" Type="http://schemas.openxmlformats.org/officeDocument/2006/relationships/image" Target="../media/image4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44.jpeg"/><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14.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8.bin"/><Relationship Id="rId5" Type="http://schemas.openxmlformats.org/officeDocument/2006/relationships/image" Target="../media/image50.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31.xml"/><Relationship Id="rId7" Type="http://schemas.openxmlformats.org/officeDocument/2006/relationships/image" Target="../media/image52.wmf"/><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20.bin"/><Relationship Id="rId11" Type="http://schemas.openxmlformats.org/officeDocument/2006/relationships/image" Target="../media/image54.wmf"/><Relationship Id="rId5" Type="http://schemas.openxmlformats.org/officeDocument/2006/relationships/image" Target="../media/image51.wmf"/><Relationship Id="rId10" Type="http://schemas.openxmlformats.org/officeDocument/2006/relationships/oleObject" Target="../embeddings/oleObject22.bin"/><Relationship Id="rId4" Type="http://schemas.openxmlformats.org/officeDocument/2006/relationships/oleObject" Target="../embeddings/oleObject19.bin"/><Relationship Id="rId9" Type="http://schemas.openxmlformats.org/officeDocument/2006/relationships/image" Target="../media/image53.wmf"/></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image" Target="../media/image59.wmf"/><Relationship Id="rId3" Type="http://schemas.openxmlformats.org/officeDocument/2006/relationships/notesSlide" Target="../notesSlides/notesSlide32.xml"/><Relationship Id="rId7" Type="http://schemas.openxmlformats.org/officeDocument/2006/relationships/image" Target="../media/image56.wmf"/><Relationship Id="rId12" Type="http://schemas.openxmlformats.org/officeDocument/2006/relationships/oleObject" Target="../embeddings/oleObject27.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24.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26.bin"/><Relationship Id="rId4" Type="http://schemas.openxmlformats.org/officeDocument/2006/relationships/oleObject" Target="../embeddings/oleObject23.bin"/><Relationship Id="rId9" Type="http://schemas.openxmlformats.org/officeDocument/2006/relationships/image" Target="../media/image57.wmf"/></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7" Type="http://schemas.openxmlformats.org/officeDocument/2006/relationships/image" Target="../media/image60.w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oleObject" Target="../embeddings/oleObject28.bin"/><Relationship Id="rId5" Type="http://schemas.openxmlformats.org/officeDocument/2006/relationships/image" Target="../media/image62.jpeg"/><Relationship Id="rId4" Type="http://schemas.openxmlformats.org/officeDocument/2006/relationships/image" Target="../media/image61.jpe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1.bin"/><Relationship Id="rId3" Type="http://schemas.openxmlformats.org/officeDocument/2006/relationships/notesSlide" Target="../notesSlides/notesSlide34.xml"/><Relationship Id="rId7" Type="http://schemas.openxmlformats.org/officeDocument/2006/relationships/image" Target="../media/image64.wmf"/><Relationship Id="rId2" Type="http://schemas.openxmlformats.org/officeDocument/2006/relationships/slideLayout" Target="../slideLayouts/slideLayout6.xml"/><Relationship Id="rId1" Type="http://schemas.openxmlformats.org/officeDocument/2006/relationships/vmlDrawing" Target="../drawings/vmlDrawing11.vml"/><Relationship Id="rId6" Type="http://schemas.openxmlformats.org/officeDocument/2006/relationships/oleObject" Target="../embeddings/oleObject30.bin"/><Relationship Id="rId5" Type="http://schemas.openxmlformats.org/officeDocument/2006/relationships/image" Target="../media/image63.wmf"/><Relationship Id="rId4" Type="http://schemas.openxmlformats.org/officeDocument/2006/relationships/oleObject" Target="../embeddings/oleObject29.bin"/><Relationship Id="rId9" Type="http://schemas.openxmlformats.org/officeDocument/2006/relationships/image" Target="../media/image65.wmf"/></Relationships>
</file>

<file path=ppt/slides/_rels/slide3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62.jpeg"/><Relationship Id="rId4" Type="http://schemas.openxmlformats.org/officeDocument/2006/relationships/image" Target="../media/image66.jpeg"/></Relationships>
</file>

<file path=ppt/slides/_rels/slide3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1.jpeg"/><Relationship Id="rId4" Type="http://schemas.openxmlformats.org/officeDocument/2006/relationships/image" Target="../media/image70.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atin.rshu.ru/" TargetMode="External"/><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hyperlink" Target="http://syntool.solab.rshu.ru/"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6.xml"/><Relationship Id="rId6" Type="http://schemas.openxmlformats.org/officeDocument/2006/relationships/image" Target="../media/image81.jpeg"/><Relationship Id="rId5" Type="http://schemas.openxmlformats.org/officeDocument/2006/relationships/image" Target="../media/image80.png"/><Relationship Id="rId4" Type="http://schemas.openxmlformats.org/officeDocument/2006/relationships/image" Target="../media/image79.jpeg"/></Relationships>
</file>

<file path=ppt/slides/_rels/slide4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83.jpeg"/></Relationships>
</file>

<file path=ppt/slides/_rels/slide49.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6.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37.png"/></Relationships>
</file>

<file path=ppt/slides/_rels/slide51.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8" Type="http://schemas.openxmlformats.org/officeDocument/2006/relationships/image" Target="../media/image93.wmf"/><Relationship Id="rId3" Type="http://schemas.openxmlformats.org/officeDocument/2006/relationships/image" Target="../media/image94.png"/><Relationship Id="rId7" Type="http://schemas.openxmlformats.org/officeDocument/2006/relationships/oleObject" Target="../embeddings/oleObject33.bin"/><Relationship Id="rId2" Type="http://schemas.openxmlformats.org/officeDocument/2006/relationships/slideLayout" Target="../slideLayouts/slideLayout7.xml"/><Relationship Id="rId1" Type="http://schemas.openxmlformats.org/officeDocument/2006/relationships/vmlDrawing" Target="../drawings/vmlDrawing12.vml"/><Relationship Id="rId6" Type="http://schemas.openxmlformats.org/officeDocument/2006/relationships/image" Target="../media/image92.wmf"/><Relationship Id="rId5" Type="http://schemas.openxmlformats.org/officeDocument/2006/relationships/oleObject" Target="../embeddings/oleObject32.bin"/><Relationship Id="rId4" Type="http://schemas.openxmlformats.org/officeDocument/2006/relationships/image" Target="../media/image9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peg"/><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emf"/></Relationships>
</file>

<file path=ppt/slides/_rels/slide63.xml.rels><?xml version="1.0" encoding="UTF-8" standalone="yes"?>
<Relationships xmlns="http://schemas.openxmlformats.org/package/2006/relationships"><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51.xml"/><Relationship Id="rId1" Type="http://schemas.openxmlformats.org/officeDocument/2006/relationships/slideLayout" Target="../slideLayouts/slideLayout6.xml"/><Relationship Id="rId6" Type="http://schemas.openxmlformats.org/officeDocument/2006/relationships/image" Target="../media/image107.wmf"/><Relationship Id="rId5" Type="http://schemas.openxmlformats.org/officeDocument/2006/relationships/image" Target="../media/image106.wmf"/><Relationship Id="rId4" Type="http://schemas.openxmlformats.org/officeDocument/2006/relationships/image" Target="../media/image105.wmf"/></Relationships>
</file>

<file path=ppt/slides/_rels/slide64.xml.rels><?xml version="1.0" encoding="UTF-8" standalone="yes"?>
<Relationships xmlns="http://schemas.openxmlformats.org/package/2006/relationships"><Relationship Id="rId8" Type="http://schemas.openxmlformats.org/officeDocument/2006/relationships/oleObject" Target="../embeddings/oleObject36.bin"/><Relationship Id="rId3" Type="http://schemas.openxmlformats.org/officeDocument/2006/relationships/oleObject" Target="../embeddings/oleObject34.bin"/><Relationship Id="rId7" Type="http://schemas.openxmlformats.org/officeDocument/2006/relationships/image" Target="../media/image110.wmf"/><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oleObject" Target="../embeddings/oleObject35.bin"/><Relationship Id="rId5" Type="http://schemas.openxmlformats.org/officeDocument/2006/relationships/image" Target="../media/image112.wmf"/><Relationship Id="rId10" Type="http://schemas.openxmlformats.org/officeDocument/2006/relationships/image" Target="../media/image103.png"/><Relationship Id="rId4" Type="http://schemas.openxmlformats.org/officeDocument/2006/relationships/image" Target="../media/image109.wmf"/><Relationship Id="rId9" Type="http://schemas.openxmlformats.org/officeDocument/2006/relationships/image" Target="../media/image111.wmf"/></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37.bin"/><Relationship Id="rId7" Type="http://schemas.openxmlformats.org/officeDocument/2006/relationships/image" Target="../media/image103.png"/><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114.wmf"/><Relationship Id="rId5" Type="http://schemas.openxmlformats.org/officeDocument/2006/relationships/oleObject" Target="../embeddings/oleObject38.bin"/><Relationship Id="rId4" Type="http://schemas.openxmlformats.org/officeDocument/2006/relationships/image" Target="../media/image113.wm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ctrTitle"/>
          </p:nvPr>
        </p:nvSpPr>
        <p:spPr>
          <a:xfrm>
            <a:off x="685800" y="1720902"/>
            <a:ext cx="7772400" cy="1250900"/>
          </a:xfrm>
        </p:spPr>
        <p:txBody>
          <a:bodyPr>
            <a:noAutofit/>
          </a:bodyPr>
          <a:lstStyle/>
          <a:p>
            <a:r>
              <a:rPr lang="ru-RU" sz="2400" b="1" dirty="0" smtClean="0"/>
              <a:t>Солне</a:t>
            </a:r>
            <a:r>
              <a:rPr lang="en-US" sz="2400" b="1" dirty="0" smtClean="0"/>
              <a:t>ч</a:t>
            </a:r>
            <a:r>
              <a:rPr lang="ru-RU" sz="2400" b="1" dirty="0" smtClean="0"/>
              <a:t>ный блик</a:t>
            </a:r>
            <a:r>
              <a:rPr lang="en-US" sz="2400" b="1" dirty="0" smtClean="0"/>
              <a:t/>
            </a:r>
            <a:br>
              <a:rPr lang="en-US" sz="2400" b="1" dirty="0" smtClean="0"/>
            </a:br>
            <a:r>
              <a:rPr lang="ru-RU" sz="2400" b="1" dirty="0" smtClean="0"/>
              <a:t>как «инструмент» исследования </a:t>
            </a:r>
            <a:r>
              <a:rPr lang="en-US" sz="2400" b="1" dirty="0" smtClean="0"/>
              <a:t>О</a:t>
            </a:r>
            <a:r>
              <a:rPr lang="ru-RU" sz="2400" b="1" dirty="0" smtClean="0"/>
              <a:t>кеана из </a:t>
            </a:r>
            <a:r>
              <a:rPr lang="en-US" sz="2400" b="1" dirty="0" smtClean="0"/>
              <a:t>К</a:t>
            </a:r>
            <a:r>
              <a:rPr lang="ru-RU" sz="2400" b="1" dirty="0" smtClean="0"/>
              <a:t>осмоса</a:t>
            </a:r>
          </a:p>
        </p:txBody>
      </p:sp>
      <p:sp>
        <p:nvSpPr>
          <p:cNvPr id="17" name="Подзаголовок 16"/>
          <p:cNvSpPr>
            <a:spLocks noGrp="1"/>
          </p:cNvSpPr>
          <p:nvPr>
            <p:ph type="subTitle" idx="1"/>
          </p:nvPr>
        </p:nvSpPr>
        <p:spPr>
          <a:xfrm>
            <a:off x="1371600" y="3429000"/>
            <a:ext cx="6400800" cy="1473200"/>
          </a:xfrm>
        </p:spPr>
        <p:txBody>
          <a:bodyPr>
            <a:normAutofit/>
          </a:bodyPr>
          <a:lstStyle/>
          <a:p>
            <a:r>
              <a:rPr lang="ru-RU" dirty="0">
                <a:solidFill>
                  <a:schemeClr val="tx1"/>
                </a:solidFill>
              </a:rPr>
              <a:t>Специальность 25.00.28 – </a:t>
            </a:r>
            <a:r>
              <a:rPr lang="ru-RU" dirty="0" smtClean="0">
                <a:solidFill>
                  <a:schemeClr val="tx1"/>
                </a:solidFill>
              </a:rPr>
              <a:t>Океанология</a:t>
            </a:r>
            <a:br>
              <a:rPr lang="ru-RU" dirty="0" smtClean="0">
                <a:solidFill>
                  <a:schemeClr val="tx1"/>
                </a:solidFill>
              </a:rPr>
            </a:br>
            <a:endParaRPr lang="ru-RU" dirty="0" smtClean="0">
              <a:solidFill>
                <a:schemeClr val="tx1"/>
              </a:solidFill>
            </a:endParaRPr>
          </a:p>
          <a:p>
            <a:r>
              <a:rPr lang="ru-RU" dirty="0" smtClean="0">
                <a:solidFill>
                  <a:schemeClr val="tx1"/>
                </a:solidFill>
              </a:rPr>
              <a:t>Диссертация </a:t>
            </a:r>
            <a:r>
              <a:rPr lang="ru-RU" dirty="0">
                <a:solidFill>
                  <a:schemeClr val="tx1"/>
                </a:solidFill>
              </a:rPr>
              <a:t>на соискание ученой степени</a:t>
            </a:r>
          </a:p>
          <a:p>
            <a:r>
              <a:rPr lang="ru-RU" dirty="0">
                <a:solidFill>
                  <a:schemeClr val="tx1"/>
                </a:solidFill>
              </a:rPr>
              <a:t>кандидата </a:t>
            </a:r>
            <a:r>
              <a:rPr lang="ru-RU" dirty="0" smtClean="0">
                <a:solidFill>
                  <a:schemeClr val="tx1"/>
                </a:solidFill>
              </a:rPr>
              <a:t>физико-математических </a:t>
            </a:r>
            <a:r>
              <a:rPr lang="ru-RU" dirty="0">
                <a:solidFill>
                  <a:schemeClr val="tx1"/>
                </a:solidFill>
              </a:rPr>
              <a:t>наук</a:t>
            </a:r>
            <a:endParaRPr lang="en-US" dirty="0">
              <a:solidFill>
                <a:schemeClr val="tx1"/>
              </a:solidFill>
            </a:endParaRPr>
          </a:p>
          <a:p>
            <a:endParaRPr lang="en-US" dirty="0">
              <a:solidFill>
                <a:schemeClr val="tx1"/>
              </a:solidFill>
            </a:endParaRPr>
          </a:p>
        </p:txBody>
      </p:sp>
      <p:sp>
        <p:nvSpPr>
          <p:cNvPr id="9" name="TextBox 8"/>
          <p:cNvSpPr txBox="1"/>
          <p:nvPr/>
        </p:nvSpPr>
        <p:spPr>
          <a:xfrm>
            <a:off x="587577" y="188640"/>
            <a:ext cx="7968848" cy="892552"/>
          </a:xfrm>
          <a:prstGeom prst="rect">
            <a:avLst/>
          </a:prstGeom>
          <a:noFill/>
        </p:spPr>
        <p:txBody>
          <a:bodyPr wrap="none" rtlCol="0">
            <a:spAutoFit/>
          </a:bodyPr>
          <a:lstStyle/>
          <a:p>
            <a:pPr algn="ctr"/>
            <a:r>
              <a:rPr lang="ru-RU" sz="2000" dirty="0" smtClean="0"/>
              <a:t>Российский Государственный Гидрометеорологический Университет</a:t>
            </a:r>
          </a:p>
          <a:p>
            <a:pPr algn="ctr">
              <a:lnSpc>
                <a:spcPct val="80000"/>
              </a:lnSpc>
            </a:pPr>
            <a:r>
              <a:rPr lang="ru-RU" sz="2000" dirty="0" smtClean="0"/>
              <a:t/>
            </a:r>
            <a:br>
              <a:rPr lang="ru-RU" sz="2000" dirty="0" smtClean="0"/>
            </a:br>
            <a:r>
              <a:rPr lang="ru-RU" sz="2000" dirty="0" smtClean="0"/>
              <a:t>Лаборатория Спутниковой Океанографии</a:t>
            </a:r>
          </a:p>
        </p:txBody>
      </p:sp>
      <p:cxnSp>
        <p:nvCxnSpPr>
          <p:cNvPr id="11" name="Прямая соединительная линия 10"/>
          <p:cNvCxnSpPr/>
          <p:nvPr/>
        </p:nvCxnSpPr>
        <p:spPr>
          <a:xfrm>
            <a:off x="1512000" y="650305"/>
            <a:ext cx="61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Прямоугольник 11"/>
          <p:cNvSpPr/>
          <p:nvPr/>
        </p:nvSpPr>
        <p:spPr>
          <a:xfrm>
            <a:off x="2286000" y="1320789"/>
            <a:ext cx="4572000" cy="400110"/>
          </a:xfrm>
          <a:prstGeom prst="rect">
            <a:avLst/>
          </a:prstGeom>
        </p:spPr>
        <p:txBody>
          <a:bodyPr>
            <a:spAutoFit/>
          </a:bodyPr>
          <a:lstStyle/>
          <a:p>
            <a:pPr algn="ctr"/>
            <a:r>
              <a:rPr lang="ru-RU" sz="2000" b="1" dirty="0">
                <a:latin typeface="+mj-lt"/>
              </a:rPr>
              <a:t>Мясоедов Александр </a:t>
            </a:r>
            <a:r>
              <a:rPr lang="ru-RU" sz="2000" b="1" dirty="0" smtClean="0">
                <a:latin typeface="+mj-lt"/>
              </a:rPr>
              <a:t>Германович</a:t>
            </a:r>
            <a:endParaRPr lang="en-US" sz="2000" b="1" dirty="0">
              <a:latin typeface="+mj-lt"/>
            </a:endParaRPr>
          </a:p>
        </p:txBody>
      </p:sp>
      <p:sp>
        <p:nvSpPr>
          <p:cNvPr id="13" name="Прямоугольник 12"/>
          <p:cNvSpPr/>
          <p:nvPr/>
        </p:nvSpPr>
        <p:spPr>
          <a:xfrm>
            <a:off x="4283968" y="5005628"/>
            <a:ext cx="4572000" cy="1015663"/>
          </a:xfrm>
          <a:prstGeom prst="rect">
            <a:avLst/>
          </a:prstGeom>
        </p:spPr>
        <p:txBody>
          <a:bodyPr>
            <a:spAutoFit/>
          </a:bodyPr>
          <a:lstStyle/>
          <a:p>
            <a:pPr algn="r"/>
            <a:r>
              <a:rPr lang="ru-RU" sz="2000" dirty="0"/>
              <a:t>Научный руководитель:</a:t>
            </a:r>
          </a:p>
          <a:p>
            <a:pPr algn="r"/>
            <a:r>
              <a:rPr lang="ru-RU" sz="2000" dirty="0" smtClean="0"/>
              <a:t>д.ф.-м.н., профессор</a:t>
            </a:r>
          </a:p>
          <a:p>
            <a:pPr algn="r"/>
            <a:r>
              <a:rPr lang="ru-RU" sz="2000" dirty="0" smtClean="0"/>
              <a:t>Кудрявцев В.Н.</a:t>
            </a:r>
            <a:endParaRPr lang="en-US" sz="2000" dirty="0"/>
          </a:p>
        </p:txBody>
      </p:sp>
      <p:sp>
        <p:nvSpPr>
          <p:cNvPr id="15" name="Прямоугольник 14"/>
          <p:cNvSpPr/>
          <p:nvPr/>
        </p:nvSpPr>
        <p:spPr>
          <a:xfrm>
            <a:off x="2845410" y="6093296"/>
            <a:ext cx="3453189" cy="400110"/>
          </a:xfrm>
          <a:prstGeom prst="rect">
            <a:avLst/>
          </a:prstGeom>
        </p:spPr>
        <p:txBody>
          <a:bodyPr wrap="none">
            <a:spAutoFit/>
          </a:bodyPr>
          <a:lstStyle/>
          <a:p>
            <a:r>
              <a:rPr lang="ru-RU" sz="2000" dirty="0"/>
              <a:t>Санкт-Петербург – </a:t>
            </a:r>
            <a:r>
              <a:rPr lang="en-US" sz="2000" dirty="0" smtClean="0"/>
              <a:t>24.04.</a:t>
            </a:r>
            <a:r>
              <a:rPr lang="ru-RU" sz="2000" dirty="0" smtClean="0"/>
              <a:t>201</a:t>
            </a:r>
            <a:r>
              <a:rPr lang="en-US" sz="2000" dirty="0" smtClean="0"/>
              <a:t>4</a:t>
            </a:r>
            <a:endParaRPr lang="en-US" sz="2000" dirty="0"/>
          </a:p>
        </p:txBody>
      </p:sp>
    </p:spTree>
    <p:extLst>
      <p:ext uri="{BB962C8B-B14F-4D97-AF65-F5344CB8AC3E}">
        <p14:creationId xmlns:p14="http://schemas.microsoft.com/office/powerpoint/2010/main" val="376496423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8"/>
          <p:cNvSpPr>
            <a:spLocks noChangeArrowheads="1"/>
          </p:cNvSpPr>
          <p:nvPr/>
        </p:nvSpPr>
        <p:spPr bwMode="auto">
          <a:xfrm>
            <a:off x="0" y="-180376"/>
            <a:ext cx="9144000" cy="360755"/>
          </a:xfrm>
          <a:prstGeom prst="rect">
            <a:avLst/>
          </a:prstGeom>
          <a:noFill/>
          <a:ln w="9525">
            <a:noFill/>
            <a:miter lim="800000"/>
            <a:headEnd/>
            <a:tailEnd/>
          </a:ln>
        </p:spPr>
        <p:txBody>
          <a:bodyPr lIns="82945" tIns="41473" rIns="82945" bIns="41473" anchor="ctr">
            <a:spAutoFit/>
          </a:bodyPr>
          <a:lstStyle/>
          <a:p>
            <a:endParaRPr lang="en-US"/>
          </a:p>
        </p:txBody>
      </p:sp>
      <p:sp>
        <p:nvSpPr>
          <p:cNvPr id="7171" name="Rectangle 12"/>
          <p:cNvSpPr>
            <a:spLocks noChangeArrowheads="1"/>
          </p:cNvSpPr>
          <p:nvPr/>
        </p:nvSpPr>
        <p:spPr bwMode="auto">
          <a:xfrm>
            <a:off x="0" y="-180376"/>
            <a:ext cx="9144000" cy="360755"/>
          </a:xfrm>
          <a:prstGeom prst="rect">
            <a:avLst/>
          </a:prstGeom>
          <a:noFill/>
          <a:ln w="9525">
            <a:noFill/>
            <a:miter lim="800000"/>
            <a:headEnd/>
            <a:tailEnd/>
          </a:ln>
        </p:spPr>
        <p:txBody>
          <a:bodyPr lIns="82945" tIns="41473" rIns="82945" bIns="41473" anchor="ctr">
            <a:spAutoFit/>
          </a:bodyPr>
          <a:lstStyle/>
          <a:p>
            <a:endParaRPr lang="en-US"/>
          </a:p>
        </p:txBody>
      </p:sp>
      <p:grpSp>
        <p:nvGrpSpPr>
          <p:cNvPr id="2" name="Группа 11"/>
          <p:cNvGrpSpPr>
            <a:grpSpLocks/>
          </p:cNvGrpSpPr>
          <p:nvPr/>
        </p:nvGrpSpPr>
        <p:grpSpPr bwMode="auto">
          <a:xfrm>
            <a:off x="3454404" y="1600202"/>
            <a:ext cx="5472113" cy="1663700"/>
            <a:chOff x="4574880" y="1197484"/>
            <a:chExt cx="5472608" cy="1663378"/>
          </a:xfrm>
        </p:grpSpPr>
        <p:sp>
          <p:nvSpPr>
            <p:cNvPr id="7185" name="Прямоугольник 73"/>
            <p:cNvSpPr>
              <a:spLocks noChangeArrowheads="1"/>
            </p:cNvSpPr>
            <p:nvPr/>
          </p:nvSpPr>
          <p:spPr bwMode="auto">
            <a:xfrm>
              <a:off x="4574880" y="1197484"/>
              <a:ext cx="5472608" cy="1663378"/>
            </a:xfrm>
            <a:prstGeom prst="rect">
              <a:avLst/>
            </a:prstGeom>
            <a:solidFill>
              <a:srgbClr val="FFFF00"/>
            </a:solidFill>
            <a:ln w="9525" algn="ctr">
              <a:solidFill>
                <a:schemeClr val="tx1"/>
              </a:solidFill>
              <a:round/>
              <a:headEnd/>
              <a:tailEnd/>
            </a:ln>
          </p:spPr>
          <p:txBody>
            <a:bodyPr lIns="82945" tIns="41473" rIns="82945" bIns="41473"/>
            <a:lstStyle/>
            <a:p>
              <a:endParaRPr lang="en-US"/>
            </a:p>
          </p:txBody>
        </p:sp>
        <p:graphicFrame>
          <p:nvGraphicFramePr>
            <p:cNvPr id="7186" name="Object 6"/>
            <p:cNvGraphicFramePr>
              <a:graphicFrameLocks noChangeAspect="1"/>
            </p:cNvGraphicFramePr>
            <p:nvPr/>
          </p:nvGraphicFramePr>
          <p:xfrm>
            <a:off x="4769280" y="1269491"/>
            <a:ext cx="5253287" cy="1447355"/>
          </p:xfrm>
          <a:graphic>
            <a:graphicData uri="http://schemas.openxmlformats.org/presentationml/2006/ole">
              <mc:AlternateContent xmlns:mc="http://schemas.openxmlformats.org/markup-compatibility/2006">
                <mc:Choice xmlns:v="urn:schemas-microsoft-com:vml" Requires="v">
                  <p:oleObj spid="_x0000_s1326" name="Equation" r:id="rId4" imgW="3886200" imgH="965200" progId="Equation.DSMT4">
                    <p:embed/>
                  </p:oleObj>
                </mc:Choice>
                <mc:Fallback>
                  <p:oleObj name="Equation" r:id="rId4" imgW="3886200" imgH="965200" progId="Equation.DSMT4">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280" y="1269491"/>
                          <a:ext cx="5253287" cy="1447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173" name="Заголовок 13"/>
          <p:cNvSpPr>
            <a:spLocks noGrp="1"/>
          </p:cNvSpPr>
          <p:nvPr>
            <p:ph type="title"/>
          </p:nvPr>
        </p:nvSpPr>
        <p:spPr/>
        <p:txBody>
          <a:bodyPr>
            <a:noAutofit/>
          </a:bodyPr>
          <a:lstStyle/>
          <a:p>
            <a:r>
              <a:rPr lang="ru-RU" sz="4000" b="1" dirty="0" smtClean="0"/>
              <a:t>Классическая задача рассеяния</a:t>
            </a:r>
            <a:r>
              <a:rPr lang="en-US" sz="4000" b="1" dirty="0" smtClean="0"/>
              <a:t/>
            </a:r>
            <a:br>
              <a:rPr lang="en-US" sz="4000" b="1" dirty="0" smtClean="0"/>
            </a:br>
            <a:r>
              <a:rPr lang="en-GB" sz="2000" dirty="0" smtClean="0"/>
              <a:t>Cox &amp; Munk, 1954</a:t>
            </a:r>
            <a:r>
              <a:rPr lang="ru-RU" sz="2000" dirty="0"/>
              <a:t>,</a:t>
            </a:r>
            <a:r>
              <a:rPr lang="ru-RU" sz="2000" dirty="0" smtClean="0"/>
              <a:t> В.В. </a:t>
            </a:r>
            <a:r>
              <a:rPr lang="ru-RU" sz="2000" dirty="0" err="1" smtClean="0"/>
              <a:t>Шулейкин</a:t>
            </a:r>
            <a:r>
              <a:rPr lang="ru-RU" sz="2000" dirty="0" smtClean="0"/>
              <a:t> 1941, </a:t>
            </a:r>
            <a:r>
              <a:rPr lang="en-US" sz="2000" dirty="0" smtClean="0"/>
              <a:t>E.O. Hulbert 1934, J. Spooner  1822</a:t>
            </a:r>
            <a:endParaRPr lang="ru-RU" sz="2000" dirty="0" smtClean="0"/>
          </a:p>
        </p:txBody>
      </p:sp>
      <p:pic>
        <p:nvPicPr>
          <p:cNvPr id="7174" name="Picture 3"/>
          <p:cNvPicPr>
            <a:picLocks noChangeAspect="1" noChangeArrowheads="1"/>
          </p:cNvPicPr>
          <p:nvPr/>
        </p:nvPicPr>
        <p:blipFill>
          <a:blip r:embed="rId6">
            <a:lum bright="30000" contrast="40000"/>
          </a:blip>
          <a:srcRect/>
          <a:stretch>
            <a:fillRect/>
          </a:stretch>
        </p:blipFill>
        <p:spPr bwMode="auto">
          <a:xfrm>
            <a:off x="3282950" y="4581525"/>
            <a:ext cx="5697538" cy="2159000"/>
          </a:xfrm>
          <a:prstGeom prst="rect">
            <a:avLst/>
          </a:prstGeom>
          <a:noFill/>
          <a:ln w="9525">
            <a:noFill/>
            <a:round/>
            <a:headEnd/>
            <a:tailEnd/>
          </a:ln>
        </p:spPr>
      </p:pic>
      <p:sp>
        <p:nvSpPr>
          <p:cNvPr id="7175" name="Text Box 6"/>
          <p:cNvSpPr txBox="1">
            <a:spLocks noChangeArrowheads="1"/>
          </p:cNvSpPr>
          <p:nvPr/>
        </p:nvSpPr>
        <p:spPr bwMode="auto">
          <a:xfrm>
            <a:off x="6291266" y="6391275"/>
            <a:ext cx="1859247" cy="362732"/>
          </a:xfrm>
          <a:prstGeom prst="rect">
            <a:avLst/>
          </a:prstGeom>
          <a:noFill/>
          <a:ln w="9525">
            <a:noFill/>
            <a:round/>
            <a:headEnd/>
            <a:tailEnd/>
          </a:ln>
        </p:spPr>
        <p:txBody>
          <a:bodyPr wrap="none" lIns="81639" tIns="42452" rIns="81639" bIns="42452">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b="1">
                <a:solidFill>
                  <a:schemeClr val="bg1"/>
                </a:solidFill>
                <a:latin typeface="Lucida Sans Unicode" pitchFamily="34" charset="0"/>
                <a:ea typeface="Arial Unicode MS" pitchFamily="34" charset="-128"/>
              </a:rPr>
              <a:t>Мыс Игольный</a:t>
            </a:r>
            <a:endParaRPr lang="en-US" b="1">
              <a:solidFill>
                <a:schemeClr val="bg1"/>
              </a:solidFill>
              <a:latin typeface="Lucida Sans Unicode" pitchFamily="34" charset="0"/>
              <a:ea typeface="Arial Unicode MS" pitchFamily="34" charset="-128"/>
            </a:endParaRPr>
          </a:p>
        </p:txBody>
      </p:sp>
      <p:sp>
        <p:nvSpPr>
          <p:cNvPr id="7176" name="Rectangle 11"/>
          <p:cNvSpPr>
            <a:spLocks noChangeArrowheads="1"/>
          </p:cNvSpPr>
          <p:nvPr/>
        </p:nvSpPr>
        <p:spPr bwMode="auto">
          <a:xfrm>
            <a:off x="3" y="-184667"/>
            <a:ext cx="184731" cy="369332"/>
          </a:xfrm>
          <a:prstGeom prst="rect">
            <a:avLst/>
          </a:prstGeom>
          <a:noFill/>
          <a:ln w="9525">
            <a:noFill/>
            <a:miter lim="800000"/>
            <a:headEnd/>
            <a:tailEnd/>
          </a:ln>
          <a:effectLst/>
        </p:spPr>
        <p:txBody>
          <a:bodyPr wrap="none" anchor="ctr">
            <a:spAutoFit/>
          </a:bodyPr>
          <a:lstStyle/>
          <a:p>
            <a:endParaRPr lang="en-US"/>
          </a:p>
        </p:txBody>
      </p:sp>
      <p:grpSp>
        <p:nvGrpSpPr>
          <p:cNvPr id="3" name="Группа 10"/>
          <p:cNvGrpSpPr>
            <a:grpSpLocks/>
          </p:cNvGrpSpPr>
          <p:nvPr/>
        </p:nvGrpSpPr>
        <p:grpSpPr bwMode="auto">
          <a:xfrm>
            <a:off x="107950" y="1600202"/>
            <a:ext cx="3346450" cy="4708981"/>
            <a:chOff x="395536" y="1340768"/>
            <a:chExt cx="3346464" cy="4709439"/>
          </a:xfrm>
        </p:grpSpPr>
        <p:sp>
          <p:nvSpPr>
            <p:cNvPr id="7183" name="Прямоугольник 7"/>
            <p:cNvSpPr>
              <a:spLocks noChangeArrowheads="1"/>
            </p:cNvSpPr>
            <p:nvPr/>
          </p:nvSpPr>
          <p:spPr bwMode="auto">
            <a:xfrm>
              <a:off x="395536" y="1340768"/>
              <a:ext cx="3346464" cy="4709439"/>
            </a:xfrm>
            <a:prstGeom prst="rect">
              <a:avLst/>
            </a:prstGeom>
            <a:noFill/>
            <a:ln w="9525">
              <a:noFill/>
              <a:miter lim="800000"/>
              <a:headEnd/>
              <a:tailEnd/>
            </a:ln>
          </p:spPr>
          <p:txBody>
            <a:bodyPr>
              <a:spAutoFit/>
            </a:bodyPr>
            <a:lstStyle/>
            <a:p>
              <a:r>
                <a:rPr lang="ru-RU" sz="2000" dirty="0"/>
                <a:t>Подгоняя модель с                 , заданной в виде рядов Грамма-Шарлье, к измеряемой яркости блика, Кокс и Манк (Cox and Munk, 1954a,b) получили фундаментальные статистические характеристики наклонов морской поверхности – среднеквадратичный наклон, их асимметрию и эксцесс, а также выявили их зависимость от скорости ветра.</a:t>
              </a:r>
              <a:endParaRPr lang="en-US" sz="2000" dirty="0"/>
            </a:p>
          </p:txBody>
        </p:sp>
        <p:graphicFrame>
          <p:nvGraphicFramePr>
            <p:cNvPr id="7184" name="Объект 9"/>
            <p:cNvGraphicFramePr>
              <a:graphicFrameLocks noChangeAspect="1"/>
            </p:cNvGraphicFramePr>
            <p:nvPr>
              <p:extLst>
                <p:ext uri="{D42A27DB-BD31-4B8C-83A1-F6EECF244321}">
                  <p14:modId xmlns:p14="http://schemas.microsoft.com/office/powerpoint/2010/main" val="3950072186"/>
                </p:ext>
              </p:extLst>
            </p:nvPr>
          </p:nvGraphicFramePr>
          <p:xfrm>
            <a:off x="2663148" y="1403251"/>
            <a:ext cx="977251" cy="360040"/>
          </p:xfrm>
          <a:graphic>
            <a:graphicData uri="http://schemas.openxmlformats.org/presentationml/2006/ole">
              <mc:AlternateContent xmlns:mc="http://schemas.openxmlformats.org/markup-compatibility/2006">
                <mc:Choice xmlns:v="urn:schemas-microsoft-com:vml" Requires="v">
                  <p:oleObj spid="_x0000_s1327" name="Equation" r:id="rId7" imgW="723586" imgH="266584" progId="Equation.DSMT4">
                    <p:embed/>
                  </p:oleObj>
                </mc:Choice>
                <mc:Fallback>
                  <p:oleObj name="Equation" r:id="rId7" imgW="723586" imgH="266584" progId="Equation.DSMT4">
                    <p:embed/>
                    <p:pic>
                      <p:nvPicPr>
                        <p:cNvPr id="0" name="Picture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3148" y="1403251"/>
                          <a:ext cx="977251"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178" name="TextBox 12"/>
          <p:cNvSpPr txBox="1">
            <a:spLocks noChangeArrowheads="1"/>
          </p:cNvSpPr>
          <p:nvPr/>
        </p:nvSpPr>
        <p:spPr bwMode="auto">
          <a:xfrm>
            <a:off x="4096415" y="3421065"/>
            <a:ext cx="3934089" cy="1015663"/>
          </a:xfrm>
          <a:prstGeom prst="rect">
            <a:avLst/>
          </a:prstGeom>
          <a:noFill/>
          <a:ln w="9525">
            <a:noFill/>
            <a:miter lim="800000"/>
            <a:headEnd/>
            <a:tailEnd/>
          </a:ln>
        </p:spPr>
        <p:txBody>
          <a:bodyPr wrap="none">
            <a:spAutoFit/>
          </a:bodyPr>
          <a:lstStyle/>
          <a:p>
            <a:pPr algn="ctr"/>
            <a:r>
              <a:rPr lang="ru-RU" sz="2400" dirty="0"/>
              <a:t>Работа на масштабах блика</a:t>
            </a:r>
          </a:p>
          <a:p>
            <a:pPr algn="ctr"/>
            <a:r>
              <a:rPr lang="ru-RU" dirty="0"/>
              <a:t>Для спутниковых измерений</a:t>
            </a:r>
          </a:p>
          <a:p>
            <a:pPr algn="ctr"/>
            <a:r>
              <a:rPr lang="ru-RU" dirty="0"/>
              <a:t>масштаб блика 100-и – 1000 км</a:t>
            </a:r>
            <a:r>
              <a:rPr lang="en-US" dirty="0"/>
              <a:t>)</a:t>
            </a:r>
          </a:p>
        </p:txBody>
      </p:sp>
      <p:cxnSp>
        <p:nvCxnSpPr>
          <p:cNvPr id="15" name="Прямая со стрелкой 14"/>
          <p:cNvCxnSpPr/>
          <p:nvPr/>
        </p:nvCxnSpPr>
        <p:spPr>
          <a:xfrm>
            <a:off x="4406900" y="5300663"/>
            <a:ext cx="674688"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p:cNvCxnSpPr/>
          <p:nvPr/>
        </p:nvCxnSpPr>
        <p:spPr>
          <a:xfrm flipH="1">
            <a:off x="5913442" y="5300663"/>
            <a:ext cx="674687"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flipV="1">
            <a:off x="5081588" y="4546601"/>
            <a:ext cx="0" cy="217805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p:nvCxnSpPr>
        <p:spPr>
          <a:xfrm flipV="1">
            <a:off x="5940425" y="4564064"/>
            <a:ext cx="0" cy="217805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normAutofit fontScale="90000"/>
          </a:bodyPr>
          <a:lstStyle/>
          <a:p>
            <a:pPr eaLnBrk="1" fontAlgn="auto" hangingPunct="1">
              <a:spcAft>
                <a:spcPts val="0"/>
              </a:spcAft>
              <a:defRPr/>
            </a:pPr>
            <a:r>
              <a:rPr lang="ru-RU" sz="3600" b="1" dirty="0" smtClean="0"/>
              <a:t>Предлагаемый метод восстановления СКН</a:t>
            </a:r>
            <a:r>
              <a:rPr lang="ru-RU" sz="2000" b="1" dirty="0" smtClean="0"/>
              <a:t/>
            </a:r>
            <a:br>
              <a:rPr lang="ru-RU" sz="2000" b="1" dirty="0" smtClean="0"/>
            </a:br>
            <a:r>
              <a:rPr lang="ru-RU" sz="2400" b="1" dirty="0" smtClean="0"/>
              <a:t>Вариации СКН на внутренних масштабах блика (1 – 10 км)</a:t>
            </a:r>
            <a:endParaRPr lang="en-US" sz="2400" b="1" dirty="0"/>
          </a:p>
        </p:txBody>
      </p:sp>
      <p:sp>
        <p:nvSpPr>
          <p:cNvPr id="8196" name="Text Box 2"/>
          <p:cNvSpPr txBox="1">
            <a:spLocks noChangeArrowheads="1"/>
          </p:cNvSpPr>
          <p:nvPr/>
        </p:nvSpPr>
        <p:spPr bwMode="auto">
          <a:xfrm>
            <a:off x="304800" y="3886202"/>
            <a:ext cx="4211638" cy="385545"/>
          </a:xfrm>
          <a:prstGeom prst="rect">
            <a:avLst/>
          </a:prstGeom>
          <a:noFill/>
          <a:ln w="9525">
            <a:noFill/>
            <a:round/>
            <a:headEnd/>
            <a:tailEnd/>
          </a:ln>
        </p:spPr>
        <p:txBody>
          <a:bodyPr lIns="74055" tIns="38508" rIns="74055" bIns="38508">
            <a:spAutoFit/>
          </a:bodyPr>
          <a:lstStyle/>
          <a:p>
            <a:pPr>
              <a:tabLst>
                <a:tab pos="0"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en-US" sz="2000" b="1" dirty="0" smtClean="0">
                <a:latin typeface="Lucida Sans Unicode" pitchFamily="34" charset="0"/>
                <a:ea typeface="Arial Unicode MS" pitchFamily="34" charset="-128"/>
              </a:rPr>
              <a:t>2</a:t>
            </a:r>
            <a:r>
              <a:rPr lang="ru-RU" sz="2000" b="1" dirty="0" smtClean="0">
                <a:latin typeface="Lucida Sans Unicode" pitchFamily="34" charset="0"/>
                <a:ea typeface="Arial Unicode MS" pitchFamily="34" charset="-128"/>
              </a:rPr>
              <a:t>. </a:t>
            </a:r>
            <a:r>
              <a:rPr lang="ru-RU" sz="2000" b="1" dirty="0">
                <a:latin typeface="Lucida Sans Unicode" pitchFamily="34" charset="0"/>
                <a:ea typeface="Arial Unicode MS" pitchFamily="34" charset="-128"/>
              </a:rPr>
              <a:t>Восстановление СКН</a:t>
            </a:r>
            <a:r>
              <a:rPr lang="en-US" sz="2000" b="1" dirty="0">
                <a:latin typeface="Lucida Sans Unicode" pitchFamily="34" charset="0"/>
                <a:ea typeface="Arial Unicode MS" pitchFamily="34" charset="-128"/>
              </a:rPr>
              <a:t>  </a:t>
            </a:r>
          </a:p>
        </p:txBody>
      </p:sp>
      <p:sp>
        <p:nvSpPr>
          <p:cNvPr id="8197" name="Text Box 2"/>
          <p:cNvSpPr txBox="1">
            <a:spLocks noChangeArrowheads="1"/>
          </p:cNvSpPr>
          <p:nvPr/>
        </p:nvSpPr>
        <p:spPr bwMode="auto">
          <a:xfrm>
            <a:off x="165100" y="2133600"/>
            <a:ext cx="8597900" cy="1001098"/>
          </a:xfrm>
          <a:prstGeom prst="rect">
            <a:avLst/>
          </a:prstGeom>
          <a:noFill/>
          <a:ln w="9525">
            <a:noFill/>
            <a:round/>
            <a:headEnd/>
            <a:tailEnd/>
          </a:ln>
        </p:spPr>
        <p:txBody>
          <a:bodyPr wrap="square" lIns="74055" tIns="38508" rIns="74055" bIns="38508">
            <a:spAutoFit/>
          </a:bodyPr>
          <a:lstStyle/>
          <a:p>
            <a:pPr marL="447675" indent="-447675">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en-US" sz="2000" b="1" dirty="0" smtClean="0">
                <a:latin typeface="Lucida Sans Unicode" pitchFamily="34" charset="0"/>
                <a:ea typeface="Arial Unicode MS" pitchFamily="34" charset="-128"/>
              </a:rPr>
              <a:t>1</a:t>
            </a:r>
            <a:r>
              <a:rPr lang="ru-RU" sz="2000" b="1" dirty="0" smtClean="0">
                <a:latin typeface="Lucida Sans Unicode" pitchFamily="34" charset="0"/>
                <a:ea typeface="Arial Unicode MS" pitchFamily="34" charset="-128"/>
              </a:rPr>
              <a:t>. </a:t>
            </a:r>
            <a:r>
              <a:rPr lang="ru-RU" sz="2000" b="1" dirty="0">
                <a:latin typeface="Lucida Sans Unicode" pitchFamily="34" charset="0"/>
                <a:ea typeface="Arial Unicode MS" pitchFamily="34" charset="-128"/>
              </a:rPr>
              <a:t>Разложение исходного поля яркости на суперпозицию среднего </a:t>
            </a:r>
            <a:r>
              <a:rPr lang="en-US" sz="2000" b="1" dirty="0">
                <a:latin typeface="Lucida Sans Unicode" pitchFamily="34" charset="0"/>
                <a:ea typeface="Arial Unicode MS" pitchFamily="34" charset="-128"/>
              </a:rPr>
              <a:t>(</a:t>
            </a:r>
            <a:r>
              <a:rPr lang="ru-RU" sz="2000" b="1" i="1" dirty="0">
                <a:latin typeface="Lucida Sans Unicode" pitchFamily="34" charset="0"/>
                <a:ea typeface="Arial Unicode MS" pitchFamily="34" charset="-128"/>
              </a:rPr>
              <a:t>масштаб солнечного блика</a:t>
            </a:r>
            <a:r>
              <a:rPr lang="en-US" sz="2000" b="1" dirty="0">
                <a:latin typeface="Lucida Sans Unicode" pitchFamily="34" charset="0"/>
                <a:ea typeface="Arial Unicode MS" pitchFamily="34" charset="-128"/>
              </a:rPr>
              <a:t>)</a:t>
            </a:r>
            <a:r>
              <a:rPr lang="ru-RU" sz="2000" b="1" dirty="0">
                <a:latin typeface="Lucida Sans Unicode" pitchFamily="34" charset="0"/>
                <a:ea typeface="Arial Unicode MS" pitchFamily="34" charset="-128"/>
              </a:rPr>
              <a:t> и его вариаций </a:t>
            </a:r>
            <a:r>
              <a:rPr lang="en-US" sz="2000" b="1" i="1" dirty="0">
                <a:latin typeface="Lucida Sans Unicode" pitchFamily="34" charset="0"/>
                <a:ea typeface="Arial Unicode MS" pitchFamily="34" charset="-128"/>
              </a:rPr>
              <a:t>(</a:t>
            </a:r>
            <a:r>
              <a:rPr lang="ru-RU" sz="2000" b="1" i="1" dirty="0">
                <a:latin typeface="Lucida Sans Unicode" pitchFamily="34" charset="0"/>
                <a:ea typeface="Arial Unicode MS" pitchFamily="34" charset="-128"/>
              </a:rPr>
              <a:t>внутренний масштаб</a:t>
            </a:r>
            <a:r>
              <a:rPr lang="en-US" sz="2000" b="1" i="1" dirty="0">
                <a:latin typeface="Lucida Sans Unicode" pitchFamily="34" charset="0"/>
                <a:ea typeface="Arial Unicode MS" pitchFamily="34" charset="-128"/>
              </a:rPr>
              <a:t>)</a:t>
            </a:r>
            <a:endParaRPr lang="ru-RU" sz="2000" b="1" dirty="0">
              <a:latin typeface="Lucida Sans Unicode" pitchFamily="34" charset="0"/>
              <a:ea typeface="Arial Unicode MS" pitchFamily="34" charset="-128"/>
            </a:endParaRPr>
          </a:p>
        </p:txBody>
      </p:sp>
      <p:grpSp>
        <p:nvGrpSpPr>
          <p:cNvPr id="3" name="Группа 23"/>
          <p:cNvGrpSpPr>
            <a:grpSpLocks/>
          </p:cNvGrpSpPr>
          <p:nvPr/>
        </p:nvGrpSpPr>
        <p:grpSpPr bwMode="auto">
          <a:xfrm>
            <a:off x="3775868" y="3048000"/>
            <a:ext cx="1676400" cy="609600"/>
            <a:chOff x="2174576" y="1612469"/>
            <a:chExt cx="3916852" cy="1362274"/>
          </a:xfrm>
        </p:grpSpPr>
        <p:sp>
          <p:nvSpPr>
            <p:cNvPr id="8203" name="Прямоугольник 22"/>
            <p:cNvSpPr>
              <a:spLocks noChangeArrowheads="1"/>
            </p:cNvSpPr>
            <p:nvPr/>
          </p:nvSpPr>
          <p:spPr bwMode="auto">
            <a:xfrm>
              <a:off x="2174576" y="1612469"/>
              <a:ext cx="3916852" cy="1362274"/>
            </a:xfrm>
            <a:prstGeom prst="rect">
              <a:avLst/>
            </a:prstGeom>
            <a:solidFill>
              <a:srgbClr val="FFFF00"/>
            </a:solidFill>
            <a:ln w="9525" algn="ctr">
              <a:solidFill>
                <a:schemeClr val="tx1"/>
              </a:solidFill>
              <a:round/>
              <a:headEnd/>
              <a:tailEnd/>
            </a:ln>
          </p:spPr>
          <p:txBody>
            <a:bodyPr/>
            <a:lstStyle/>
            <a:p>
              <a:endParaRPr lang="en-US"/>
            </a:p>
          </p:txBody>
        </p:sp>
        <p:graphicFrame>
          <p:nvGraphicFramePr>
            <p:cNvPr id="8204" name="Object 11"/>
            <p:cNvGraphicFramePr>
              <a:graphicFrameLocks noChangeAspect="1"/>
            </p:cNvGraphicFramePr>
            <p:nvPr/>
          </p:nvGraphicFramePr>
          <p:xfrm>
            <a:off x="2543206" y="1825154"/>
            <a:ext cx="3179589" cy="936902"/>
          </p:xfrm>
          <a:graphic>
            <a:graphicData uri="http://schemas.openxmlformats.org/presentationml/2006/ole">
              <mc:AlternateContent xmlns:mc="http://schemas.openxmlformats.org/markup-compatibility/2006">
                <mc:Choice xmlns:v="urn:schemas-microsoft-com:vml" Requires="v">
                  <p:oleObj spid="_x0000_s2351" name="Equation" r:id="rId4" imgW="647700" imgH="190500" progId="Equation.DSMT4">
                    <p:embed/>
                  </p:oleObj>
                </mc:Choice>
                <mc:Fallback>
                  <p:oleObj name="Equation" r:id="rId4" imgW="647700" imgH="190500" progId="Equation.DSMT4">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3206" y="1825154"/>
                          <a:ext cx="3179589" cy="936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200" name="Прямоугольник 11"/>
          <p:cNvSpPr>
            <a:spLocks noChangeArrowheads="1"/>
          </p:cNvSpPr>
          <p:nvPr/>
        </p:nvSpPr>
        <p:spPr bwMode="auto">
          <a:xfrm>
            <a:off x="609600" y="4267200"/>
            <a:ext cx="8382000" cy="1631216"/>
          </a:xfrm>
          <a:prstGeom prst="rect">
            <a:avLst/>
          </a:prstGeom>
          <a:noFill/>
          <a:ln w="9525">
            <a:noFill/>
            <a:miter lim="800000"/>
            <a:headEnd/>
            <a:tailEnd/>
          </a:ln>
        </p:spPr>
        <p:txBody>
          <a:bodyPr wrap="square">
            <a:spAutoFit/>
          </a:bodyPr>
          <a:lstStyle/>
          <a:p>
            <a:r>
              <a:rPr lang="ru-RU" sz="2000" dirty="0"/>
              <a:t>Поскольку количество отражённой радиации в районе солнечного блика зависит от СКН, любое явление, наблюдаемое на поверхности океана (как слики, внутренние волны, фронты течений, вихри, грибовидные структуры и др.), приводящее к вариациям СКН, возможно наблюдать в контрастах яркости</a:t>
            </a:r>
            <a:endParaRPr lang="en-US" sz="2000" dirty="0"/>
          </a:p>
        </p:txBody>
      </p:sp>
      <p:sp>
        <p:nvSpPr>
          <p:cNvPr id="8202" name="Прямоугольник 13"/>
          <p:cNvSpPr>
            <a:spLocks noChangeArrowheads="1"/>
          </p:cNvSpPr>
          <p:nvPr/>
        </p:nvSpPr>
        <p:spPr bwMode="auto">
          <a:xfrm>
            <a:off x="684217" y="1352489"/>
            <a:ext cx="7775575" cy="400110"/>
          </a:xfrm>
          <a:prstGeom prst="rect">
            <a:avLst/>
          </a:prstGeom>
          <a:noFill/>
          <a:ln w="9525">
            <a:noFill/>
            <a:miter lim="800000"/>
            <a:headEnd/>
            <a:tailEnd/>
          </a:ln>
        </p:spPr>
        <p:txBody>
          <a:bodyPr>
            <a:spAutoFit/>
          </a:bodyPr>
          <a:lstStyle/>
          <a:p>
            <a:pPr algn="ctr"/>
            <a:r>
              <a:rPr lang="ru-RU" sz="2000" b="1" dirty="0"/>
              <a:t>Соответствует мезо- и субмезомасштабам океанических явлений </a:t>
            </a:r>
            <a:endParaRPr lang="en-US" sz="2000" dirty="0"/>
          </a:p>
        </p:txBody>
      </p:sp>
      <p:grpSp>
        <p:nvGrpSpPr>
          <p:cNvPr id="10" name="Group 16"/>
          <p:cNvGrpSpPr>
            <a:grpSpLocks/>
          </p:cNvGrpSpPr>
          <p:nvPr/>
        </p:nvGrpSpPr>
        <p:grpSpPr bwMode="auto">
          <a:xfrm>
            <a:off x="3733804" y="5638800"/>
            <a:ext cx="1760537" cy="1066800"/>
            <a:chOff x="2455" y="3101"/>
            <a:chExt cx="629" cy="449"/>
          </a:xfrm>
        </p:grpSpPr>
        <p:sp>
          <p:nvSpPr>
            <p:cNvPr id="11" name="Rectangle 17"/>
            <p:cNvSpPr>
              <a:spLocks noChangeArrowheads="1"/>
            </p:cNvSpPr>
            <p:nvPr/>
          </p:nvSpPr>
          <p:spPr bwMode="auto">
            <a:xfrm>
              <a:off x="2455" y="3101"/>
              <a:ext cx="629" cy="449"/>
            </a:xfrm>
            <a:prstGeom prst="rect">
              <a:avLst/>
            </a:prstGeom>
            <a:solidFill>
              <a:srgbClr val="C2FFF0"/>
            </a:solidFill>
            <a:ln w="9360">
              <a:solidFill>
                <a:srgbClr val="000000"/>
              </a:solidFill>
              <a:round/>
              <a:headEnd/>
              <a:tailEnd/>
            </a:ln>
            <a:effectLst/>
          </p:spPr>
          <p:txBody>
            <a:bodyPr wrap="none" anchor="ctr"/>
            <a:lstStyle/>
            <a:p>
              <a:endParaRPr lang="en-US"/>
            </a:p>
          </p:txBody>
        </p:sp>
        <p:graphicFrame>
          <p:nvGraphicFramePr>
            <p:cNvPr id="12" name="Object 18"/>
            <p:cNvGraphicFramePr>
              <a:graphicFrameLocks noChangeAspect="1"/>
            </p:cNvGraphicFramePr>
            <p:nvPr/>
          </p:nvGraphicFramePr>
          <p:xfrm>
            <a:off x="2487" y="3126"/>
            <a:ext cx="583" cy="343"/>
          </p:xfrm>
          <a:graphic>
            <a:graphicData uri="http://schemas.openxmlformats.org/presentationml/2006/ole">
              <mc:AlternateContent xmlns:mc="http://schemas.openxmlformats.org/markup-compatibility/2006">
                <mc:Choice xmlns:v="urn:schemas-microsoft-com:vml" Requires="v">
                  <p:oleObj spid="_x0000_s2352" name="Equation" r:id="rId6" imgW="1511704" imgH="890456" progId="Equation.DSMT4">
                    <p:embed/>
                  </p:oleObj>
                </mc:Choice>
                <mc:Fallback>
                  <p:oleObj name="Equation" r:id="rId6" imgW="1511704" imgH="890456" progId="Equation.DSMT4">
                    <p:embed/>
                    <p:pic>
                      <p:nvPicPr>
                        <p:cNvPr id="0"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7" y="3126"/>
                          <a:ext cx="583" cy="34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М</a:t>
            </a:r>
            <a:r>
              <a:rPr lang="ru-RU" b="1" dirty="0" smtClean="0"/>
              <a:t>етод восстановления пространственных вариаций СКН</a:t>
            </a:r>
            <a:endParaRPr lang="en-US" b="1" dirty="0"/>
          </a:p>
        </p:txBody>
      </p:sp>
      <p:grpSp>
        <p:nvGrpSpPr>
          <p:cNvPr id="3" name="Group 10"/>
          <p:cNvGrpSpPr>
            <a:grpSpLocks/>
          </p:cNvGrpSpPr>
          <p:nvPr/>
        </p:nvGrpSpPr>
        <p:grpSpPr bwMode="auto">
          <a:xfrm>
            <a:off x="304800" y="3733800"/>
            <a:ext cx="3581400" cy="2895600"/>
            <a:chOff x="475" y="3281"/>
            <a:chExt cx="1709" cy="1169"/>
          </a:xfrm>
        </p:grpSpPr>
        <p:sp>
          <p:nvSpPr>
            <p:cNvPr id="4" name="Rectangle 11"/>
            <p:cNvSpPr>
              <a:spLocks noChangeArrowheads="1"/>
            </p:cNvSpPr>
            <p:nvPr/>
          </p:nvSpPr>
          <p:spPr bwMode="auto">
            <a:xfrm>
              <a:off x="475" y="3281"/>
              <a:ext cx="1709" cy="1169"/>
            </a:xfrm>
            <a:prstGeom prst="rect">
              <a:avLst/>
            </a:prstGeom>
            <a:solidFill>
              <a:srgbClr val="E6E6E6"/>
            </a:solidFill>
            <a:ln w="9360">
              <a:solidFill>
                <a:srgbClr val="000000"/>
              </a:solidFill>
              <a:round/>
              <a:headEnd/>
              <a:tailEnd/>
            </a:ln>
            <a:effectLst/>
          </p:spPr>
          <p:txBody>
            <a:bodyPr wrap="none" anchor="ctr"/>
            <a:lstStyle/>
            <a:p>
              <a:endParaRPr lang="en-US"/>
            </a:p>
          </p:txBody>
        </p:sp>
        <p:graphicFrame>
          <p:nvGraphicFramePr>
            <p:cNvPr id="5" name="Object 12"/>
            <p:cNvGraphicFramePr>
              <a:graphicFrameLocks noChangeAspect="1"/>
            </p:cNvGraphicFramePr>
            <p:nvPr/>
          </p:nvGraphicFramePr>
          <p:xfrm>
            <a:off x="522" y="3367"/>
            <a:ext cx="1610" cy="952"/>
          </p:xfrm>
          <a:graphic>
            <a:graphicData uri="http://schemas.openxmlformats.org/presentationml/2006/ole">
              <mc:AlternateContent xmlns:mc="http://schemas.openxmlformats.org/markup-compatibility/2006">
                <mc:Choice xmlns:v="urn:schemas-microsoft-com:vml" Requires="v">
                  <p:oleObj spid="_x0000_s4698" r:id="rId4" imgW="655346" imgH="369103" progId="Equation.DSMT4">
                    <p:embed/>
                  </p:oleObj>
                </mc:Choice>
                <mc:Fallback>
                  <p:oleObj r:id="rId4" imgW="655346" imgH="369103" progId="Equation.DSMT4">
                    <p:embed/>
                    <p:pic>
                      <p:nvPicPr>
                        <p:cNvPr id="0" name="Picture 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 y="3367"/>
                          <a:ext cx="1610" cy="95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nvGrpSpPr>
          <p:cNvPr id="6" name="Group 16"/>
          <p:cNvGrpSpPr>
            <a:grpSpLocks/>
          </p:cNvGrpSpPr>
          <p:nvPr/>
        </p:nvGrpSpPr>
        <p:grpSpPr bwMode="auto">
          <a:xfrm>
            <a:off x="5334003" y="2514600"/>
            <a:ext cx="1760537" cy="1066800"/>
            <a:chOff x="2455" y="3101"/>
            <a:chExt cx="629" cy="449"/>
          </a:xfrm>
        </p:grpSpPr>
        <p:sp>
          <p:nvSpPr>
            <p:cNvPr id="7" name="Rectangle 17"/>
            <p:cNvSpPr>
              <a:spLocks noChangeArrowheads="1"/>
            </p:cNvSpPr>
            <p:nvPr/>
          </p:nvSpPr>
          <p:spPr bwMode="auto">
            <a:xfrm>
              <a:off x="2455" y="3101"/>
              <a:ext cx="629" cy="449"/>
            </a:xfrm>
            <a:prstGeom prst="rect">
              <a:avLst/>
            </a:prstGeom>
            <a:solidFill>
              <a:srgbClr val="C2FFF0"/>
            </a:solidFill>
            <a:ln w="9360">
              <a:solidFill>
                <a:srgbClr val="000000"/>
              </a:solidFill>
              <a:round/>
              <a:headEnd/>
              <a:tailEnd/>
            </a:ln>
            <a:effectLst/>
          </p:spPr>
          <p:txBody>
            <a:bodyPr wrap="none" anchor="ctr"/>
            <a:lstStyle/>
            <a:p>
              <a:endParaRPr lang="en-US"/>
            </a:p>
          </p:txBody>
        </p:sp>
        <p:graphicFrame>
          <p:nvGraphicFramePr>
            <p:cNvPr id="8" name="Object 18"/>
            <p:cNvGraphicFramePr>
              <a:graphicFrameLocks noChangeAspect="1"/>
            </p:cNvGraphicFramePr>
            <p:nvPr/>
          </p:nvGraphicFramePr>
          <p:xfrm>
            <a:off x="2487" y="3126"/>
            <a:ext cx="583" cy="343"/>
          </p:xfrm>
          <a:graphic>
            <a:graphicData uri="http://schemas.openxmlformats.org/presentationml/2006/ole">
              <mc:AlternateContent xmlns:mc="http://schemas.openxmlformats.org/markup-compatibility/2006">
                <mc:Choice xmlns:v="urn:schemas-microsoft-com:vml" Requires="v">
                  <p:oleObj spid="_x0000_s4699" name="Equation" r:id="rId6" imgW="1511704" imgH="890456" progId="Equation.DSMT4">
                    <p:embed/>
                  </p:oleObj>
                </mc:Choice>
                <mc:Fallback>
                  <p:oleObj name="Equation" r:id="rId6" imgW="1511704" imgH="890456" progId="Equation.DSMT4">
                    <p:embed/>
                    <p:pic>
                      <p:nvPicPr>
                        <p:cNvPr id="0" name="Picture 1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7" y="3126"/>
                          <a:ext cx="583" cy="34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nvGrpSpPr>
          <p:cNvPr id="9" name="Group 19"/>
          <p:cNvGrpSpPr>
            <a:grpSpLocks/>
          </p:cNvGrpSpPr>
          <p:nvPr/>
        </p:nvGrpSpPr>
        <p:grpSpPr bwMode="auto">
          <a:xfrm>
            <a:off x="4038600" y="3733801"/>
            <a:ext cx="4849812" cy="2617787"/>
            <a:chOff x="3310" y="3265"/>
            <a:chExt cx="2524" cy="1185"/>
          </a:xfrm>
        </p:grpSpPr>
        <p:sp>
          <p:nvSpPr>
            <p:cNvPr id="10" name="Rectangle 20"/>
            <p:cNvSpPr>
              <a:spLocks noChangeArrowheads="1"/>
            </p:cNvSpPr>
            <p:nvPr/>
          </p:nvSpPr>
          <p:spPr bwMode="auto">
            <a:xfrm>
              <a:off x="3310" y="3281"/>
              <a:ext cx="2519" cy="1169"/>
            </a:xfrm>
            <a:prstGeom prst="rect">
              <a:avLst/>
            </a:prstGeom>
            <a:solidFill>
              <a:srgbClr val="E6E6E6"/>
            </a:solidFill>
            <a:ln w="9360">
              <a:solidFill>
                <a:srgbClr val="000000"/>
              </a:solidFill>
              <a:round/>
              <a:headEnd/>
              <a:tailEnd/>
            </a:ln>
            <a:effectLst/>
          </p:spPr>
          <p:txBody>
            <a:bodyPr wrap="none" anchor="ctr"/>
            <a:lstStyle/>
            <a:p>
              <a:endParaRPr lang="en-US"/>
            </a:p>
          </p:txBody>
        </p:sp>
        <p:graphicFrame>
          <p:nvGraphicFramePr>
            <p:cNvPr id="11" name="Object 21"/>
            <p:cNvGraphicFramePr>
              <a:graphicFrameLocks noChangeAspect="1"/>
            </p:cNvGraphicFramePr>
            <p:nvPr/>
          </p:nvGraphicFramePr>
          <p:xfrm>
            <a:off x="3400" y="3265"/>
            <a:ext cx="2434" cy="1155"/>
          </p:xfrm>
          <a:graphic>
            <a:graphicData uri="http://schemas.openxmlformats.org/presentationml/2006/ole">
              <mc:AlternateContent xmlns:mc="http://schemas.openxmlformats.org/markup-compatibility/2006">
                <mc:Choice xmlns:v="urn:schemas-microsoft-com:vml" Requires="v">
                  <p:oleObj spid="_x0000_s4700" r:id="rId8" imgW="629548" imgH="284852" progId="Equation.DSMT4">
                    <p:embed/>
                  </p:oleObj>
                </mc:Choice>
                <mc:Fallback>
                  <p:oleObj r:id="rId8" imgW="629548" imgH="284852" progId="Equation.DSMT4">
                    <p:embed/>
                    <p:pic>
                      <p:nvPicPr>
                        <p:cNvPr id="0" name="Picture 10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0" y="3265"/>
                          <a:ext cx="2434" cy="115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
        <p:nvSpPr>
          <p:cNvPr id="12" name="Rectangle 22"/>
          <p:cNvSpPr>
            <a:spLocks noChangeArrowheads="1"/>
          </p:cNvSpPr>
          <p:nvPr/>
        </p:nvSpPr>
        <p:spPr bwMode="auto">
          <a:xfrm>
            <a:off x="252416" y="3193754"/>
            <a:ext cx="1039365" cy="463846"/>
          </a:xfrm>
          <a:prstGeom prst="rect">
            <a:avLst/>
          </a:prstGeom>
          <a:noFill/>
          <a:ln w="9525">
            <a:noFill/>
            <a:round/>
            <a:headEnd/>
            <a:tailEnd/>
          </a:ln>
          <a:effectLst/>
        </p:spPr>
        <p:txBody>
          <a:bodyPr wrap="none"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solidFill>
                  <a:srgbClr val="000000"/>
                </a:solidFill>
              </a:rPr>
              <a:t>MERIS</a:t>
            </a:r>
          </a:p>
        </p:txBody>
      </p:sp>
      <p:sp>
        <p:nvSpPr>
          <p:cNvPr id="13" name="Rectangle 23"/>
          <p:cNvSpPr>
            <a:spLocks noChangeArrowheads="1"/>
          </p:cNvSpPr>
          <p:nvPr/>
        </p:nvSpPr>
        <p:spPr bwMode="auto">
          <a:xfrm>
            <a:off x="7772400" y="3193754"/>
            <a:ext cx="1108294" cy="463846"/>
          </a:xfrm>
          <a:prstGeom prst="rect">
            <a:avLst/>
          </a:prstGeom>
          <a:noFill/>
          <a:ln w="9525">
            <a:noFill/>
            <a:round/>
            <a:headEnd/>
            <a:tailEnd/>
          </a:ln>
          <a:effectLst/>
        </p:spPr>
        <p:txBody>
          <a:bodyPr wrap="none"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solidFill>
                  <a:srgbClr val="000000"/>
                </a:solidFill>
              </a:rPr>
              <a:t>MODIS</a:t>
            </a:r>
          </a:p>
        </p:txBody>
      </p:sp>
      <p:grpSp>
        <p:nvGrpSpPr>
          <p:cNvPr id="16" name="Группа 23"/>
          <p:cNvGrpSpPr>
            <a:grpSpLocks/>
          </p:cNvGrpSpPr>
          <p:nvPr/>
        </p:nvGrpSpPr>
        <p:grpSpPr bwMode="auto">
          <a:xfrm>
            <a:off x="2057400" y="2743200"/>
            <a:ext cx="1676400" cy="609600"/>
            <a:chOff x="2174576" y="1612469"/>
            <a:chExt cx="3916852" cy="1362274"/>
          </a:xfrm>
        </p:grpSpPr>
        <p:sp>
          <p:nvSpPr>
            <p:cNvPr id="17" name="Прямоугольник 22"/>
            <p:cNvSpPr>
              <a:spLocks noChangeArrowheads="1"/>
            </p:cNvSpPr>
            <p:nvPr/>
          </p:nvSpPr>
          <p:spPr bwMode="auto">
            <a:xfrm>
              <a:off x="2174576" y="1612469"/>
              <a:ext cx="3916852"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18" name="Object 11"/>
            <p:cNvGraphicFramePr>
              <a:graphicFrameLocks noChangeAspect="1"/>
            </p:cNvGraphicFramePr>
            <p:nvPr>
              <p:extLst>
                <p:ext uri="{D42A27DB-BD31-4B8C-83A1-F6EECF244321}">
                  <p14:modId xmlns:p14="http://schemas.microsoft.com/office/powerpoint/2010/main" val="3015929417"/>
                </p:ext>
              </p:extLst>
            </p:nvPr>
          </p:nvGraphicFramePr>
          <p:xfrm>
            <a:off x="2543206" y="1825154"/>
            <a:ext cx="3179589" cy="936902"/>
          </p:xfrm>
          <a:graphic>
            <a:graphicData uri="http://schemas.openxmlformats.org/presentationml/2006/ole">
              <mc:AlternateContent xmlns:mc="http://schemas.openxmlformats.org/markup-compatibility/2006">
                <mc:Choice xmlns:v="urn:schemas-microsoft-com:vml" Requires="v">
                  <p:oleObj spid="_x0000_s4701" name="Equation" r:id="rId10" imgW="647640" imgH="190440" progId="Equation.DSMT4">
                    <p:embed/>
                  </p:oleObj>
                </mc:Choice>
                <mc:Fallback>
                  <p:oleObj name="Equation" r:id="rId10" imgW="647640" imgH="190440" progId="Equation.DSMT4">
                    <p:embed/>
                    <p:pic>
                      <p:nvPicPr>
                        <p:cNvPr id="0" name="Picture 105"/>
                        <p:cNvPicPr>
                          <a:picLocks noChangeAspect="1" noChangeArrowheads="1"/>
                        </p:cNvPicPr>
                        <p:nvPr/>
                      </p:nvPicPr>
                      <p:blipFill>
                        <a:blip r:embed="rId11"/>
                        <a:srcRect/>
                        <a:stretch>
                          <a:fillRect/>
                        </a:stretch>
                      </p:blipFill>
                      <p:spPr bwMode="auto">
                        <a:xfrm>
                          <a:off x="2543206" y="1825154"/>
                          <a:ext cx="3179589" cy="936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15900" y="1752603"/>
            <a:ext cx="8712200" cy="5105399"/>
          </a:xfrm>
        </p:spPr>
        <p:txBody>
          <a:bodyPr>
            <a:normAutofit/>
          </a:bodyPr>
          <a:lstStyle/>
          <a:p>
            <a:pPr marL="514350" indent="-514350">
              <a:buFont typeface="+mj-lt"/>
              <a:buAutoNum type="romanUcPeriod"/>
            </a:pPr>
            <a:r>
              <a:rPr lang="ru-RU" b="1" dirty="0" smtClean="0">
                <a:solidFill>
                  <a:schemeClr val="tx1"/>
                </a:solidFill>
              </a:rPr>
              <a:t>разработанный метод позволяет работать с различными оптическими спектрометрами благодаря использованию передаточной функции, которая напрямую зависит от наблюдаемых градиентов яркости солнечного блика, бе</a:t>
            </a:r>
            <a:r>
              <a:rPr lang="en-US" b="1" dirty="0" smtClean="0">
                <a:solidFill>
                  <a:schemeClr val="tx1"/>
                </a:solidFill>
              </a:rPr>
              <a:t>з</a:t>
            </a:r>
            <a:r>
              <a:rPr lang="ru-RU" b="1" dirty="0" smtClean="0">
                <a:solidFill>
                  <a:schemeClr val="tx1"/>
                </a:solidFill>
              </a:rPr>
              <a:t> априорного задания плотности распределения уклонов;</a:t>
            </a:r>
          </a:p>
        </p:txBody>
      </p:sp>
      <p:sp>
        <p:nvSpPr>
          <p:cNvPr id="2" name="Заголовок 1"/>
          <p:cNvSpPr>
            <a:spLocks noGrp="1"/>
          </p:cNvSpPr>
          <p:nvPr>
            <p:ph type="title"/>
          </p:nvPr>
        </p:nvSpPr>
        <p:spPr/>
        <p:txBody>
          <a:bodyPr>
            <a:noAutofit/>
          </a:bodyPr>
          <a:lstStyle/>
          <a:p>
            <a:r>
              <a:rPr lang="ru-RU" sz="4000" dirty="0" smtClean="0"/>
              <a:t>Положения, выносимые на защиту</a:t>
            </a:r>
            <a:endParaRPr lang="en-US" sz="4000" dirty="0"/>
          </a:p>
        </p:txBody>
      </p:sp>
    </p:spTree>
    <p:extLst>
      <p:ext uri="{BB962C8B-B14F-4D97-AF65-F5344CB8AC3E}">
        <p14:creationId xmlns:p14="http://schemas.microsoft.com/office/powerpoint/2010/main" val="390593689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p:txBody>
          <a:bodyPr/>
          <a:lstStyle/>
          <a:p>
            <a:pPr eaLnBrk="1" hangingPunct="1"/>
            <a:r>
              <a:rPr lang="ru-RU" b="1" dirty="0" smtClean="0"/>
              <a:t>Примеры работы алгоритма</a:t>
            </a:r>
            <a:endParaRPr lang="en-US" b="1" dirty="0" smtClean="0"/>
          </a:p>
        </p:txBody>
      </p:sp>
      <p:pic>
        <p:nvPicPr>
          <p:cNvPr id="10243" name="Picture 1"/>
          <p:cNvPicPr>
            <a:picLocks noChangeAspect="1" noChangeArrowheads="1"/>
          </p:cNvPicPr>
          <p:nvPr/>
        </p:nvPicPr>
        <p:blipFill>
          <a:blip r:embed="rId2">
            <a:lum bright="20000" contrast="30000"/>
          </a:blip>
          <a:srcRect/>
          <a:stretch>
            <a:fillRect/>
          </a:stretch>
        </p:blipFill>
        <p:spPr bwMode="auto">
          <a:xfrm>
            <a:off x="4" y="1403349"/>
            <a:ext cx="9186863" cy="5697539"/>
          </a:xfrm>
          <a:prstGeom prst="rect">
            <a:avLst/>
          </a:prstGeom>
          <a:noFill/>
          <a:ln w="9525">
            <a:noFill/>
            <a:round/>
            <a:headEnd/>
            <a:tailEnd/>
          </a:ln>
        </p:spPr>
      </p:pic>
      <p:sp>
        <p:nvSpPr>
          <p:cNvPr id="10244" name="Oval 2"/>
          <p:cNvSpPr>
            <a:spLocks noChangeArrowheads="1"/>
          </p:cNvSpPr>
          <p:nvPr/>
        </p:nvSpPr>
        <p:spPr bwMode="auto">
          <a:xfrm>
            <a:off x="2600325" y="3359153"/>
            <a:ext cx="1176338" cy="1998663"/>
          </a:xfrm>
          <a:prstGeom prst="ellipse">
            <a:avLst/>
          </a:prstGeom>
          <a:noFill/>
          <a:ln w="38160">
            <a:solidFill>
              <a:srgbClr val="FF0000"/>
            </a:solidFill>
            <a:miter lim="800000"/>
            <a:headEnd/>
            <a:tailEnd/>
          </a:ln>
        </p:spPr>
        <p:txBody>
          <a:bodyPr wrap="none" lIns="82945" tIns="41473" rIns="82945" bIns="41473" anchor="ctr"/>
          <a:lstStyle/>
          <a:p>
            <a:endParaRPr lang="en-US"/>
          </a:p>
        </p:txBody>
      </p:sp>
      <p:sp>
        <p:nvSpPr>
          <p:cNvPr id="10245" name="Text Box 3"/>
          <p:cNvSpPr txBox="1">
            <a:spLocks noChangeArrowheads="1"/>
          </p:cNvSpPr>
          <p:nvPr/>
        </p:nvSpPr>
        <p:spPr bwMode="auto">
          <a:xfrm>
            <a:off x="3659190" y="3270251"/>
            <a:ext cx="837393" cy="431764"/>
          </a:xfrm>
          <a:prstGeom prst="rect">
            <a:avLst/>
          </a:prstGeom>
          <a:noFill/>
          <a:ln w="9525">
            <a:noFill/>
            <a:round/>
            <a:headEnd/>
            <a:tailEnd/>
          </a:ln>
        </p:spPr>
        <p:txBody>
          <a:bodyPr wrap="none" lIns="74128" tIns="38534" rIns="74128" bIns="38534">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2300" b="1">
                <a:solidFill>
                  <a:srgbClr val="FFFFFF"/>
                </a:solidFill>
                <a:latin typeface="Lucida Sans Unicode" pitchFamily="34" charset="0"/>
                <a:ea typeface="Arial Unicode MS" pitchFamily="34" charset="-128"/>
              </a:rPr>
              <a:t>Блик</a:t>
            </a:r>
          </a:p>
        </p:txBody>
      </p:sp>
      <p:sp>
        <p:nvSpPr>
          <p:cNvPr id="10246" name="Text Box 4"/>
          <p:cNvSpPr txBox="1">
            <a:spLocks noChangeArrowheads="1"/>
          </p:cNvSpPr>
          <p:nvPr/>
        </p:nvSpPr>
        <p:spPr bwMode="auto">
          <a:xfrm>
            <a:off x="966791" y="2786063"/>
            <a:ext cx="4559565" cy="431764"/>
          </a:xfrm>
          <a:prstGeom prst="rect">
            <a:avLst/>
          </a:prstGeom>
          <a:noFill/>
          <a:ln w="9525">
            <a:noFill/>
            <a:round/>
            <a:headEnd/>
            <a:tailEnd/>
          </a:ln>
        </p:spPr>
        <p:txBody>
          <a:bodyPr wrap="none" lIns="74128" tIns="38534" rIns="74128" bIns="38534">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2300" b="1">
                <a:solidFill>
                  <a:srgbClr val="FFFFFF"/>
                </a:solidFill>
                <a:latin typeface="Lucida Sans Unicode" pitchFamily="34" charset="0"/>
                <a:ea typeface="Arial Unicode MS" pitchFamily="34" charset="-128"/>
              </a:rPr>
              <a:t>Мыс Игольный (Cape Agulhas)</a:t>
            </a:r>
          </a:p>
        </p:txBody>
      </p:sp>
      <p:sp>
        <p:nvSpPr>
          <p:cNvPr id="10247" name="Freeform 5"/>
          <p:cNvSpPr>
            <a:spLocks noChangeArrowheads="1"/>
          </p:cNvSpPr>
          <p:nvPr/>
        </p:nvSpPr>
        <p:spPr bwMode="auto">
          <a:xfrm>
            <a:off x="7229477" y="4119566"/>
            <a:ext cx="563563" cy="1633537"/>
          </a:xfrm>
          <a:custGeom>
            <a:avLst/>
            <a:gdLst>
              <a:gd name="T0" fmla="*/ 2147483647 w 1907"/>
              <a:gd name="T1" fmla="*/ 2147483647 h 5514"/>
              <a:gd name="T2" fmla="*/ 2147483647 w 1907"/>
              <a:gd name="T3" fmla="*/ 2147483647 h 5514"/>
              <a:gd name="T4" fmla="*/ 0 w 1907"/>
              <a:gd name="T5" fmla="*/ 2147483647 h 5514"/>
              <a:gd name="T6" fmla="*/ 2147483647 w 1907"/>
              <a:gd name="T7" fmla="*/ 2147483647 h 5514"/>
              <a:gd name="T8" fmla="*/ 2147483647 w 1907"/>
              <a:gd name="T9" fmla="*/ 2147483647 h 5514"/>
              <a:gd name="T10" fmla="*/ 2147483647 w 1907"/>
              <a:gd name="T11" fmla="*/ 2147483647 h 5514"/>
              <a:gd name="T12" fmla="*/ 2147483647 w 1907"/>
              <a:gd name="T13" fmla="*/ 2147483647 h 5514"/>
              <a:gd name="T14" fmla="*/ 2147483647 w 1907"/>
              <a:gd name="T15" fmla="*/ 2147483647 h 5514"/>
              <a:gd name="T16" fmla="*/ 2147483647 w 1907"/>
              <a:gd name="T17" fmla="*/ 2147483647 h 5514"/>
              <a:gd name="T18" fmla="*/ 2147483647 w 1907"/>
              <a:gd name="T19" fmla="*/ 2147483647 h 5514"/>
              <a:gd name="T20" fmla="*/ 2147483647 w 1907"/>
              <a:gd name="T21" fmla="*/ 2147483647 h 5514"/>
              <a:gd name="T22" fmla="*/ 2147483647 w 1907"/>
              <a:gd name="T23" fmla="*/ 2147483647 h 5514"/>
              <a:gd name="T24" fmla="*/ 2147483647 w 1907"/>
              <a:gd name="T25" fmla="*/ 2147483647 h 5514"/>
              <a:gd name="T26" fmla="*/ 2147483647 w 1907"/>
              <a:gd name="T27" fmla="*/ 2147483647 h 5514"/>
              <a:gd name="T28" fmla="*/ 2147483647 w 1907"/>
              <a:gd name="T29" fmla="*/ 2147483647 h 5514"/>
              <a:gd name="T30" fmla="*/ 2147483647 w 1907"/>
              <a:gd name="T31" fmla="*/ 2147483647 h 5514"/>
              <a:gd name="T32" fmla="*/ 2147483647 w 1907"/>
              <a:gd name="T33" fmla="*/ 2147483647 h 5514"/>
              <a:gd name="T34" fmla="*/ 2147483647 w 1907"/>
              <a:gd name="T35" fmla="*/ 2147483647 h 5514"/>
              <a:gd name="T36" fmla="*/ 2147483647 w 1907"/>
              <a:gd name="T37" fmla="*/ 2147483647 h 5514"/>
              <a:gd name="T38" fmla="*/ 2147483647 w 1907"/>
              <a:gd name="T39" fmla="*/ 2147483647 h 5514"/>
              <a:gd name="T40" fmla="*/ 2147483647 w 1907"/>
              <a:gd name="T41" fmla="*/ 2147483647 h 5514"/>
              <a:gd name="T42" fmla="*/ 2147483647 w 1907"/>
              <a:gd name="T43" fmla="*/ 2147483647 h 5514"/>
              <a:gd name="T44" fmla="*/ 2147483647 w 1907"/>
              <a:gd name="T45" fmla="*/ 2147483647 h 5514"/>
              <a:gd name="T46" fmla="*/ 2147483647 w 1907"/>
              <a:gd name="T47" fmla="*/ 2147483647 h 5514"/>
              <a:gd name="T48" fmla="*/ 2147483647 w 1907"/>
              <a:gd name="T49" fmla="*/ 2147483647 h 5514"/>
              <a:gd name="T50" fmla="*/ 2147483647 w 1907"/>
              <a:gd name="T51" fmla="*/ 2147483647 h 5514"/>
              <a:gd name="T52" fmla="*/ 2147483647 w 1907"/>
              <a:gd name="T53" fmla="*/ 2147483647 h 5514"/>
              <a:gd name="T54" fmla="*/ 2147483647 w 1907"/>
              <a:gd name="T55" fmla="*/ 2147483647 h 5514"/>
              <a:gd name="T56" fmla="*/ 2147483647 w 1907"/>
              <a:gd name="T57" fmla="*/ 2147483647 h 5514"/>
              <a:gd name="T58" fmla="*/ 2147483647 w 1907"/>
              <a:gd name="T59" fmla="*/ 2147483647 h 5514"/>
              <a:gd name="T60" fmla="*/ 2147483647 w 1907"/>
              <a:gd name="T61" fmla="*/ 0 h 5514"/>
              <a:gd name="T62" fmla="*/ 2147483647 w 1907"/>
              <a:gd name="T63" fmla="*/ 2147483647 h 5514"/>
              <a:gd name="T64" fmla="*/ 2147483647 w 1907"/>
              <a:gd name="T65" fmla="*/ 2147483647 h 55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7"/>
              <a:gd name="T100" fmla="*/ 0 h 5514"/>
              <a:gd name="T101" fmla="*/ 1907 w 1907"/>
              <a:gd name="T102" fmla="*/ 5514 h 55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7" h="5514">
                <a:moveTo>
                  <a:pt x="487" y="1067"/>
                </a:moveTo>
                <a:cubicBezTo>
                  <a:pt x="487" y="1981"/>
                  <a:pt x="487" y="2894"/>
                  <a:pt x="487" y="3808"/>
                </a:cubicBezTo>
                <a:cubicBezTo>
                  <a:pt x="325" y="3808"/>
                  <a:pt x="162" y="3808"/>
                  <a:pt x="0" y="3808"/>
                </a:cubicBezTo>
                <a:cubicBezTo>
                  <a:pt x="318" y="4376"/>
                  <a:pt x="635" y="4945"/>
                  <a:pt x="953" y="5513"/>
                </a:cubicBezTo>
                <a:cubicBezTo>
                  <a:pt x="1271" y="4945"/>
                  <a:pt x="1588" y="4376"/>
                  <a:pt x="1906" y="3808"/>
                </a:cubicBezTo>
                <a:cubicBezTo>
                  <a:pt x="1744" y="3808"/>
                  <a:pt x="1581" y="3808"/>
                  <a:pt x="1419" y="3808"/>
                </a:cubicBezTo>
                <a:cubicBezTo>
                  <a:pt x="1419" y="2894"/>
                  <a:pt x="1419" y="1981"/>
                  <a:pt x="1419" y="1067"/>
                </a:cubicBezTo>
                <a:cubicBezTo>
                  <a:pt x="1108" y="1067"/>
                  <a:pt x="798" y="1067"/>
                  <a:pt x="487" y="1067"/>
                </a:cubicBezTo>
                <a:close/>
                <a:moveTo>
                  <a:pt x="1306" y="230"/>
                </a:moveTo>
                <a:cubicBezTo>
                  <a:pt x="1211" y="174"/>
                  <a:pt x="1114" y="146"/>
                  <a:pt x="1014" y="146"/>
                </a:cubicBezTo>
                <a:cubicBezTo>
                  <a:pt x="957" y="146"/>
                  <a:pt x="912" y="156"/>
                  <a:pt x="879" y="174"/>
                </a:cubicBezTo>
                <a:cubicBezTo>
                  <a:pt x="846" y="192"/>
                  <a:pt x="828" y="216"/>
                  <a:pt x="828" y="246"/>
                </a:cubicBezTo>
                <a:cubicBezTo>
                  <a:pt x="828" y="265"/>
                  <a:pt x="839" y="281"/>
                  <a:pt x="860" y="296"/>
                </a:cubicBezTo>
                <a:cubicBezTo>
                  <a:pt x="881" y="310"/>
                  <a:pt x="936" y="326"/>
                  <a:pt x="1024" y="344"/>
                </a:cubicBezTo>
                <a:cubicBezTo>
                  <a:pt x="1099" y="359"/>
                  <a:pt x="1161" y="375"/>
                  <a:pt x="1210" y="392"/>
                </a:cubicBezTo>
                <a:cubicBezTo>
                  <a:pt x="1259" y="409"/>
                  <a:pt x="1301" y="435"/>
                  <a:pt x="1336" y="472"/>
                </a:cubicBezTo>
                <a:cubicBezTo>
                  <a:pt x="1371" y="509"/>
                  <a:pt x="1390" y="561"/>
                  <a:pt x="1390" y="625"/>
                </a:cubicBezTo>
                <a:cubicBezTo>
                  <a:pt x="1390" y="710"/>
                  <a:pt x="1353" y="779"/>
                  <a:pt x="1281" y="831"/>
                </a:cubicBezTo>
                <a:cubicBezTo>
                  <a:pt x="1208" y="883"/>
                  <a:pt x="1118" y="909"/>
                  <a:pt x="1010" y="909"/>
                </a:cubicBezTo>
                <a:cubicBezTo>
                  <a:pt x="873" y="909"/>
                  <a:pt x="744" y="878"/>
                  <a:pt x="623" y="815"/>
                </a:cubicBezTo>
                <a:cubicBezTo>
                  <a:pt x="640" y="768"/>
                  <a:pt x="658" y="721"/>
                  <a:pt x="675" y="674"/>
                </a:cubicBezTo>
                <a:cubicBezTo>
                  <a:pt x="796" y="732"/>
                  <a:pt x="906" y="761"/>
                  <a:pt x="1005" y="761"/>
                </a:cubicBezTo>
                <a:cubicBezTo>
                  <a:pt x="1066" y="761"/>
                  <a:pt x="1115" y="750"/>
                  <a:pt x="1152" y="728"/>
                </a:cubicBezTo>
                <a:cubicBezTo>
                  <a:pt x="1190" y="705"/>
                  <a:pt x="1209" y="675"/>
                  <a:pt x="1209" y="637"/>
                </a:cubicBezTo>
                <a:cubicBezTo>
                  <a:pt x="1209" y="613"/>
                  <a:pt x="1197" y="593"/>
                  <a:pt x="1174" y="576"/>
                </a:cubicBezTo>
                <a:cubicBezTo>
                  <a:pt x="1151" y="559"/>
                  <a:pt x="1093" y="541"/>
                  <a:pt x="999" y="523"/>
                </a:cubicBezTo>
                <a:cubicBezTo>
                  <a:pt x="925" y="509"/>
                  <a:pt x="865" y="493"/>
                  <a:pt x="819" y="477"/>
                </a:cubicBezTo>
                <a:cubicBezTo>
                  <a:pt x="773" y="461"/>
                  <a:pt x="732" y="435"/>
                  <a:pt x="698" y="399"/>
                </a:cubicBezTo>
                <a:cubicBezTo>
                  <a:pt x="664" y="363"/>
                  <a:pt x="647" y="313"/>
                  <a:pt x="647" y="249"/>
                </a:cubicBezTo>
                <a:cubicBezTo>
                  <a:pt x="647" y="175"/>
                  <a:pt x="680" y="115"/>
                  <a:pt x="746" y="69"/>
                </a:cubicBezTo>
                <a:cubicBezTo>
                  <a:pt x="812" y="23"/>
                  <a:pt x="901" y="0"/>
                  <a:pt x="1014" y="0"/>
                </a:cubicBezTo>
                <a:cubicBezTo>
                  <a:pt x="1135" y="0"/>
                  <a:pt x="1251" y="29"/>
                  <a:pt x="1359" y="88"/>
                </a:cubicBezTo>
                <a:cubicBezTo>
                  <a:pt x="1341" y="135"/>
                  <a:pt x="1324" y="183"/>
                  <a:pt x="1306" y="230"/>
                </a:cubicBezTo>
                <a:close/>
              </a:path>
            </a:pathLst>
          </a:custGeom>
          <a:solidFill>
            <a:srgbClr val="C5000B"/>
          </a:solidFill>
          <a:ln w="9360">
            <a:solidFill>
              <a:srgbClr val="000000"/>
            </a:solidFill>
            <a:round/>
            <a:headEnd/>
            <a:tailEnd/>
          </a:ln>
        </p:spPr>
        <p:txBody>
          <a:bodyPr wrap="none" lIns="82945" tIns="41473" rIns="82945" bIns="41473" anchor="ctr"/>
          <a:lstStyle/>
          <a:p>
            <a:endParaRPr lang="en-US"/>
          </a:p>
        </p:txBody>
      </p:sp>
      <p:sp>
        <p:nvSpPr>
          <p:cNvPr id="10248" name="Rectangle 6"/>
          <p:cNvSpPr>
            <a:spLocks noChangeArrowheads="1"/>
          </p:cNvSpPr>
          <p:nvPr/>
        </p:nvSpPr>
        <p:spPr bwMode="auto">
          <a:xfrm>
            <a:off x="4767263" y="1385890"/>
            <a:ext cx="2490830" cy="424287"/>
          </a:xfrm>
          <a:prstGeom prst="rect">
            <a:avLst/>
          </a:prstGeom>
          <a:noFill/>
          <a:ln w="9525">
            <a:noFill/>
            <a:round/>
            <a:headEnd/>
            <a:tailEnd/>
          </a:ln>
        </p:spPr>
        <p:txBody>
          <a:bodyPr wrap="none"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en-US" sz="2200" b="1">
                <a:solidFill>
                  <a:srgbClr val="FFFFFF"/>
                </a:solidFill>
              </a:rPr>
              <a:t>18 </a:t>
            </a:r>
            <a:r>
              <a:rPr lang="ru-RU" sz="2200" b="1">
                <a:solidFill>
                  <a:srgbClr val="FFFFFF"/>
                </a:solidFill>
              </a:rPr>
              <a:t>Ноя </a:t>
            </a:r>
            <a:r>
              <a:rPr lang="en-US" sz="2200" b="1">
                <a:solidFill>
                  <a:srgbClr val="FFFFFF"/>
                </a:solidFill>
              </a:rPr>
              <a:t>2007 12</a:t>
            </a:r>
            <a:r>
              <a:rPr lang="ru-RU" sz="2200" b="1">
                <a:solidFill>
                  <a:srgbClr val="FFFFFF"/>
                </a:solidFill>
              </a:rPr>
              <a:t>ч</a:t>
            </a:r>
            <a:r>
              <a:rPr lang="en-US" sz="2200" b="1">
                <a:solidFill>
                  <a:srgbClr val="FFFFFF"/>
                </a:solidFill>
              </a:rPr>
              <a:t>05</a:t>
            </a:r>
            <a:r>
              <a:rPr lang="ru-RU" sz="2200" b="1">
                <a:solidFill>
                  <a:srgbClr val="FFFFFF"/>
                </a:solidFill>
              </a:rPr>
              <a:t>м</a:t>
            </a:r>
          </a:p>
        </p:txBody>
      </p:sp>
      <p:sp>
        <p:nvSpPr>
          <p:cNvPr id="10249" name="Rectangle 7"/>
          <p:cNvSpPr>
            <a:spLocks noChangeArrowheads="1"/>
          </p:cNvSpPr>
          <p:nvPr/>
        </p:nvSpPr>
        <p:spPr bwMode="auto">
          <a:xfrm>
            <a:off x="684213" y="1766889"/>
            <a:ext cx="4017962" cy="916730"/>
          </a:xfrm>
          <a:prstGeom prst="rect">
            <a:avLst/>
          </a:prstGeom>
          <a:noFill/>
          <a:ln w="9525">
            <a:noFill/>
            <a:round/>
            <a:headEnd/>
            <a:tailEnd/>
          </a:ln>
        </p:spPr>
        <p:txBody>
          <a:bodyPr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b="1">
                <a:solidFill>
                  <a:srgbClr val="FFFFFF"/>
                </a:solidFill>
              </a:rPr>
              <a:t>Интенсивные течения, вихри, грибовидные структуры, фронты, внутренние волны и др.</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it"/>
          <p:cNvPicPr>
            <a:picLocks noChangeAspect="1"/>
          </p:cNvPicPr>
          <p:nvPr/>
        </p:nvPicPr>
        <p:blipFill rotWithShape="1">
          <a:blip r:embed="rId4" cstate="print">
            <a:extLst>
              <a:ext uri="{28A0092B-C50C-407E-A947-70E740481C1C}">
                <a14:useLocalDpi xmlns:a14="http://schemas.microsoft.com/office/drawing/2010/main" val="0"/>
              </a:ext>
            </a:extLst>
          </a:blip>
          <a:srcRect l="13880" t="22554" r="24215" b="30612"/>
          <a:stretch/>
        </p:blipFill>
        <p:spPr>
          <a:xfrm>
            <a:off x="311395" y="1676400"/>
            <a:ext cx="9061209" cy="4879112"/>
          </a:xfrm>
          <a:prstGeom prst="rect">
            <a:avLst/>
          </a:prstGeom>
        </p:spPr>
      </p:pic>
      <p:pic>
        <p:nvPicPr>
          <p:cNvPr id="2" name="Mean"/>
          <p:cNvPicPr>
            <a:picLocks noChangeAspect="1"/>
          </p:cNvPicPr>
          <p:nvPr/>
        </p:nvPicPr>
        <p:blipFill rotWithShape="1">
          <a:blip r:embed="rId5" cstate="print">
            <a:extLst>
              <a:ext uri="{28A0092B-C50C-407E-A947-70E740481C1C}">
                <a14:useLocalDpi xmlns:a14="http://schemas.microsoft.com/office/drawing/2010/main" val="0"/>
              </a:ext>
            </a:extLst>
          </a:blip>
          <a:srcRect l="13881" t="22554" r="24214" b="30612"/>
          <a:stretch/>
        </p:blipFill>
        <p:spPr>
          <a:xfrm>
            <a:off x="311395" y="1676400"/>
            <a:ext cx="9061209" cy="4879112"/>
          </a:xfrm>
          <a:prstGeom prst="rect">
            <a:avLst/>
          </a:prstGeom>
        </p:spPr>
      </p:pic>
      <p:pic>
        <p:nvPicPr>
          <p:cNvPr id="3" name="Var"/>
          <p:cNvPicPr>
            <a:picLocks noChangeAspect="1"/>
          </p:cNvPicPr>
          <p:nvPr/>
        </p:nvPicPr>
        <p:blipFill rotWithShape="1">
          <a:blip r:embed="rId6" cstate="print">
            <a:extLst>
              <a:ext uri="{28A0092B-C50C-407E-A947-70E740481C1C}">
                <a14:useLocalDpi xmlns:a14="http://schemas.microsoft.com/office/drawing/2010/main" val="0"/>
              </a:ext>
            </a:extLst>
          </a:blip>
          <a:srcRect l="13881" t="22606" r="24214" b="30454"/>
          <a:stretch/>
        </p:blipFill>
        <p:spPr>
          <a:xfrm>
            <a:off x="311395" y="1676400"/>
            <a:ext cx="9061209" cy="4879112"/>
          </a:xfrm>
          <a:prstGeom prst="rect">
            <a:avLst/>
          </a:prstGeom>
        </p:spPr>
      </p:pic>
      <p:pic>
        <p:nvPicPr>
          <p:cNvPr id="7" name="TF"/>
          <p:cNvPicPr>
            <a:picLocks noChangeAspect="1"/>
          </p:cNvPicPr>
          <p:nvPr/>
        </p:nvPicPr>
        <p:blipFill rotWithShape="1">
          <a:blip r:embed="rId7" cstate="print">
            <a:extLst>
              <a:ext uri="{28A0092B-C50C-407E-A947-70E740481C1C}">
                <a14:useLocalDpi xmlns:a14="http://schemas.microsoft.com/office/drawing/2010/main" val="0"/>
              </a:ext>
            </a:extLst>
          </a:blip>
          <a:srcRect l="13884" t="22619" r="24213" b="30447"/>
          <a:stretch/>
        </p:blipFill>
        <p:spPr>
          <a:xfrm>
            <a:off x="313200" y="1677600"/>
            <a:ext cx="9061200" cy="4878000"/>
          </a:xfrm>
          <a:prstGeom prst="rect">
            <a:avLst/>
          </a:prstGeom>
        </p:spPr>
      </p:pic>
      <p:pic>
        <p:nvPicPr>
          <p:cNvPr id="5" name="MSS"/>
          <p:cNvPicPr>
            <a:picLocks noChangeAspect="1"/>
          </p:cNvPicPr>
          <p:nvPr/>
        </p:nvPicPr>
        <p:blipFill rotWithShape="1">
          <a:blip r:embed="rId8" cstate="print">
            <a:extLst>
              <a:ext uri="{28A0092B-C50C-407E-A947-70E740481C1C}">
                <a14:useLocalDpi xmlns:a14="http://schemas.microsoft.com/office/drawing/2010/main" val="0"/>
              </a:ext>
            </a:extLst>
          </a:blip>
          <a:srcRect l="13884" t="22619" r="24213" b="30447"/>
          <a:stretch/>
        </p:blipFill>
        <p:spPr>
          <a:xfrm>
            <a:off x="313200" y="1677600"/>
            <a:ext cx="9061200" cy="4878000"/>
          </a:xfrm>
          <a:prstGeom prst="rect">
            <a:avLst/>
          </a:prstGeom>
        </p:spPr>
      </p:pic>
      <p:grpSp>
        <p:nvGrpSpPr>
          <p:cNvPr id="20" name="B Total"/>
          <p:cNvGrpSpPr>
            <a:grpSpLocks/>
          </p:cNvGrpSpPr>
          <p:nvPr/>
        </p:nvGrpSpPr>
        <p:grpSpPr bwMode="auto">
          <a:xfrm>
            <a:off x="228600" y="990600"/>
            <a:ext cx="1676400" cy="609600"/>
            <a:chOff x="2174576" y="1612469"/>
            <a:chExt cx="3916852" cy="1362274"/>
          </a:xfrm>
        </p:grpSpPr>
        <p:sp>
          <p:nvSpPr>
            <p:cNvPr id="21" name="Прямоугольник 22"/>
            <p:cNvSpPr>
              <a:spLocks noChangeArrowheads="1"/>
            </p:cNvSpPr>
            <p:nvPr/>
          </p:nvSpPr>
          <p:spPr bwMode="auto">
            <a:xfrm>
              <a:off x="2174576" y="1612469"/>
              <a:ext cx="3916852"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22" name="Object 11"/>
            <p:cNvGraphicFramePr>
              <a:graphicFrameLocks noChangeAspect="1"/>
            </p:cNvGraphicFramePr>
            <p:nvPr>
              <p:extLst>
                <p:ext uri="{D42A27DB-BD31-4B8C-83A1-F6EECF244321}">
                  <p14:modId xmlns:p14="http://schemas.microsoft.com/office/powerpoint/2010/main" val="1087575578"/>
                </p:ext>
              </p:extLst>
            </p:nvPr>
          </p:nvGraphicFramePr>
          <p:xfrm>
            <a:off x="2543206" y="1825154"/>
            <a:ext cx="3179589" cy="936902"/>
          </p:xfrm>
          <a:graphic>
            <a:graphicData uri="http://schemas.openxmlformats.org/presentationml/2006/ole">
              <mc:AlternateContent xmlns:mc="http://schemas.openxmlformats.org/markup-compatibility/2006">
                <mc:Choice xmlns:v="urn:schemas-microsoft-com:vml" Requires="v">
                  <p:oleObj spid="_x0000_s5687" name="Equation" r:id="rId9" imgW="647640" imgH="190440" progId="Equation.DSMT4">
                    <p:embed/>
                  </p:oleObj>
                </mc:Choice>
                <mc:Fallback>
                  <p:oleObj name="Equation" r:id="rId9" imgW="647640" imgH="190440" progId="Equation.DSMT4">
                    <p:embed/>
                    <p:pic>
                      <p:nvPicPr>
                        <p:cNvPr id="0" name=""/>
                        <p:cNvPicPr>
                          <a:picLocks noChangeAspect="1" noChangeArrowheads="1"/>
                        </p:cNvPicPr>
                        <p:nvPr/>
                      </p:nvPicPr>
                      <p:blipFill>
                        <a:blip r:embed="rId10"/>
                        <a:srcRect/>
                        <a:stretch>
                          <a:fillRect/>
                        </a:stretch>
                      </p:blipFill>
                      <p:spPr bwMode="auto">
                        <a:xfrm>
                          <a:off x="2543206" y="1825154"/>
                          <a:ext cx="3179589" cy="936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 name="B Mean"/>
          <p:cNvGrpSpPr>
            <a:grpSpLocks/>
          </p:cNvGrpSpPr>
          <p:nvPr/>
        </p:nvGrpSpPr>
        <p:grpSpPr bwMode="auto">
          <a:xfrm>
            <a:off x="228600" y="990600"/>
            <a:ext cx="1676400" cy="609600"/>
            <a:chOff x="2174576" y="1612469"/>
            <a:chExt cx="3916852" cy="1362274"/>
          </a:xfrm>
        </p:grpSpPr>
        <p:sp>
          <p:nvSpPr>
            <p:cNvPr id="23" name="Прямоугольник 22"/>
            <p:cNvSpPr>
              <a:spLocks noChangeArrowheads="1"/>
            </p:cNvSpPr>
            <p:nvPr/>
          </p:nvSpPr>
          <p:spPr bwMode="auto">
            <a:xfrm>
              <a:off x="2174576" y="1612469"/>
              <a:ext cx="3916852"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24" name="Object 11"/>
            <p:cNvGraphicFramePr>
              <a:graphicFrameLocks noChangeAspect="1"/>
            </p:cNvGraphicFramePr>
            <p:nvPr>
              <p:extLst>
                <p:ext uri="{D42A27DB-BD31-4B8C-83A1-F6EECF244321}">
                  <p14:modId xmlns:p14="http://schemas.microsoft.com/office/powerpoint/2010/main" val="1359670038"/>
                </p:ext>
              </p:extLst>
            </p:nvPr>
          </p:nvGraphicFramePr>
          <p:xfrm>
            <a:off x="2543206" y="1825154"/>
            <a:ext cx="3179589" cy="936902"/>
          </p:xfrm>
          <a:graphic>
            <a:graphicData uri="http://schemas.openxmlformats.org/presentationml/2006/ole">
              <mc:AlternateContent xmlns:mc="http://schemas.openxmlformats.org/markup-compatibility/2006">
                <mc:Choice xmlns:v="urn:schemas-microsoft-com:vml" Requires="v">
                  <p:oleObj spid="_x0000_s5688" name="Equation" r:id="rId11" imgW="647640" imgH="190440" progId="Equation.DSMT4">
                    <p:embed/>
                  </p:oleObj>
                </mc:Choice>
                <mc:Fallback>
                  <p:oleObj name="Equation" r:id="rId11" imgW="647640" imgH="190440" progId="Equation.DSMT4">
                    <p:embed/>
                    <p:pic>
                      <p:nvPicPr>
                        <p:cNvPr id="0" name=""/>
                        <p:cNvPicPr>
                          <a:picLocks noChangeAspect="1" noChangeArrowheads="1"/>
                        </p:cNvPicPr>
                        <p:nvPr/>
                      </p:nvPicPr>
                      <p:blipFill>
                        <a:blip r:embed="rId12"/>
                        <a:srcRect/>
                        <a:stretch>
                          <a:fillRect/>
                        </a:stretch>
                      </p:blipFill>
                      <p:spPr bwMode="auto">
                        <a:xfrm>
                          <a:off x="2543206" y="1825154"/>
                          <a:ext cx="3179589" cy="936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2" name="B Var"/>
          <p:cNvGrpSpPr>
            <a:grpSpLocks/>
          </p:cNvGrpSpPr>
          <p:nvPr/>
        </p:nvGrpSpPr>
        <p:grpSpPr bwMode="auto">
          <a:xfrm>
            <a:off x="228600" y="990600"/>
            <a:ext cx="1676400" cy="609600"/>
            <a:chOff x="2174576" y="1612469"/>
            <a:chExt cx="3916852" cy="1362274"/>
          </a:xfrm>
        </p:grpSpPr>
        <p:sp>
          <p:nvSpPr>
            <p:cNvPr id="33" name="Прямоугольник 22"/>
            <p:cNvSpPr>
              <a:spLocks noChangeArrowheads="1"/>
            </p:cNvSpPr>
            <p:nvPr/>
          </p:nvSpPr>
          <p:spPr bwMode="auto">
            <a:xfrm>
              <a:off x="2174576" y="1612469"/>
              <a:ext cx="3916852"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34" name="Object 11"/>
            <p:cNvGraphicFramePr>
              <a:graphicFrameLocks noChangeAspect="1"/>
            </p:cNvGraphicFramePr>
            <p:nvPr>
              <p:extLst>
                <p:ext uri="{D42A27DB-BD31-4B8C-83A1-F6EECF244321}">
                  <p14:modId xmlns:p14="http://schemas.microsoft.com/office/powerpoint/2010/main" val="2688227235"/>
                </p:ext>
              </p:extLst>
            </p:nvPr>
          </p:nvGraphicFramePr>
          <p:xfrm>
            <a:off x="2543206" y="1825154"/>
            <a:ext cx="3179589" cy="936902"/>
          </p:xfrm>
          <a:graphic>
            <a:graphicData uri="http://schemas.openxmlformats.org/presentationml/2006/ole">
              <mc:AlternateContent xmlns:mc="http://schemas.openxmlformats.org/markup-compatibility/2006">
                <mc:Choice xmlns:v="urn:schemas-microsoft-com:vml" Requires="v">
                  <p:oleObj spid="_x0000_s5689" name="Equation" r:id="rId13" imgW="647640" imgH="190440" progId="Equation.DSMT4">
                    <p:embed/>
                  </p:oleObj>
                </mc:Choice>
                <mc:Fallback>
                  <p:oleObj name="Equation" r:id="rId13" imgW="647640" imgH="190440" progId="Equation.DSMT4">
                    <p:embed/>
                    <p:pic>
                      <p:nvPicPr>
                        <p:cNvPr id="0" name=""/>
                        <p:cNvPicPr>
                          <a:picLocks noChangeAspect="1" noChangeArrowheads="1"/>
                        </p:cNvPicPr>
                        <p:nvPr/>
                      </p:nvPicPr>
                      <p:blipFill>
                        <a:blip r:embed="rId14"/>
                        <a:srcRect/>
                        <a:stretch>
                          <a:fillRect/>
                        </a:stretch>
                      </p:blipFill>
                      <p:spPr bwMode="auto">
                        <a:xfrm>
                          <a:off x="2543206" y="1825154"/>
                          <a:ext cx="3179589" cy="936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 name="Var to MSS"/>
          <p:cNvGrpSpPr>
            <a:grpSpLocks/>
          </p:cNvGrpSpPr>
          <p:nvPr/>
        </p:nvGrpSpPr>
        <p:grpSpPr bwMode="auto">
          <a:xfrm>
            <a:off x="3650339" y="759775"/>
            <a:ext cx="1760537" cy="1066800"/>
            <a:chOff x="2455" y="3101"/>
            <a:chExt cx="629" cy="449"/>
          </a:xfrm>
        </p:grpSpPr>
        <p:sp>
          <p:nvSpPr>
            <p:cNvPr id="28" name="Rectangle 17"/>
            <p:cNvSpPr>
              <a:spLocks noChangeArrowheads="1"/>
            </p:cNvSpPr>
            <p:nvPr/>
          </p:nvSpPr>
          <p:spPr bwMode="auto">
            <a:xfrm>
              <a:off x="2455" y="3101"/>
              <a:ext cx="629" cy="449"/>
            </a:xfrm>
            <a:prstGeom prst="rect">
              <a:avLst/>
            </a:prstGeom>
            <a:solidFill>
              <a:srgbClr val="C2FFF0"/>
            </a:solidFill>
            <a:ln w="9360">
              <a:solidFill>
                <a:srgbClr val="000000"/>
              </a:solidFill>
              <a:round/>
              <a:headEnd/>
              <a:tailEnd/>
            </a:ln>
            <a:effectLst/>
          </p:spPr>
          <p:txBody>
            <a:bodyPr wrap="none" anchor="ctr"/>
            <a:lstStyle/>
            <a:p>
              <a:endParaRPr lang="en-US"/>
            </a:p>
          </p:txBody>
        </p:sp>
        <p:graphicFrame>
          <p:nvGraphicFramePr>
            <p:cNvPr id="31" name="Object 18"/>
            <p:cNvGraphicFramePr>
              <a:graphicFrameLocks noChangeAspect="1"/>
            </p:cNvGraphicFramePr>
            <p:nvPr/>
          </p:nvGraphicFramePr>
          <p:xfrm>
            <a:off x="2487" y="3126"/>
            <a:ext cx="583" cy="343"/>
          </p:xfrm>
          <a:graphic>
            <a:graphicData uri="http://schemas.openxmlformats.org/presentationml/2006/ole">
              <mc:AlternateContent xmlns:mc="http://schemas.openxmlformats.org/markup-compatibility/2006">
                <mc:Choice xmlns:v="urn:schemas-microsoft-com:vml" Requires="v">
                  <p:oleObj spid="_x0000_s5690" name="Equation" r:id="rId15" imgW="1511704" imgH="890456" progId="Equation.DSMT4">
                    <p:embed/>
                  </p:oleObj>
                </mc:Choice>
                <mc:Fallback>
                  <p:oleObj name="Equation" r:id="rId15" imgW="1511704" imgH="890456"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87" y="3126"/>
                          <a:ext cx="583" cy="34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
        <p:nvSpPr>
          <p:cNvPr id="26" name="Description"/>
          <p:cNvSpPr>
            <a:spLocks noChangeArrowheads="1"/>
          </p:cNvSpPr>
          <p:nvPr/>
        </p:nvSpPr>
        <p:spPr bwMode="auto">
          <a:xfrm>
            <a:off x="251461" y="1650987"/>
            <a:ext cx="2796543" cy="1930415"/>
          </a:xfrm>
          <a:prstGeom prst="rect">
            <a:avLst/>
          </a:prstGeom>
          <a:noFill/>
          <a:ln w="9525">
            <a:noFill/>
            <a:miter lim="800000"/>
            <a:headEnd/>
            <a:tailEnd/>
          </a:ln>
        </p:spPr>
        <p:txBody>
          <a:bodyPr wrap="square" lIns="82945" tIns="41473" rIns="82945" bIns="41473">
            <a:spAutoFit/>
          </a:bodyPr>
          <a:lstStyle/>
          <a:p>
            <a:r>
              <a:rPr lang="ru-RU" sz="2000" b="1" dirty="0"/>
              <a:t>Интенсивные течения, вихри, грибовидные структуры, фронты, внутренние волны,</a:t>
            </a:r>
          </a:p>
          <a:p>
            <a:r>
              <a:rPr lang="ru-RU" sz="2000" b="1" dirty="0"/>
              <a:t>зыбь и</a:t>
            </a:r>
          </a:p>
          <a:p>
            <a:r>
              <a:rPr lang="ru-RU" sz="2000" b="1" dirty="0"/>
              <a:t>многое другое</a:t>
            </a:r>
          </a:p>
        </p:txBody>
      </p:sp>
      <p:sp>
        <p:nvSpPr>
          <p:cNvPr id="18" name="Title"/>
          <p:cNvSpPr>
            <a:spLocks noGrp="1"/>
          </p:cNvSpPr>
          <p:nvPr>
            <p:ph type="title"/>
          </p:nvPr>
        </p:nvSpPr>
        <p:spPr>
          <a:xfrm>
            <a:off x="457200" y="-152400"/>
            <a:ext cx="8229600" cy="1252728"/>
          </a:xfrm>
        </p:spPr>
        <p:txBody>
          <a:bodyPr>
            <a:norm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sz="4000" b="1" dirty="0" smtClean="0"/>
              <a:t>Процедура восстановления СКН</a:t>
            </a:r>
            <a:endParaRPr lang="ru-RU" sz="40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childTnLst>
                                </p:cTn>
                              </p:par>
                              <p:par>
                                <p:cTn id="19" presetID="10" presetClass="exit" presetSubtype="0" fill="hold" nodeType="withEffect">
                                  <p:stCondLst>
                                    <p:cond delay="0"/>
                                  </p:stCondLst>
                                  <p:childTnLst>
                                    <p:animEffect transition="out" filter="fade">
                                      <p:cBhvr>
                                        <p:cTn id="20" dur="1000"/>
                                        <p:tgtEl>
                                          <p:spTgt spid="6"/>
                                        </p:tgtEl>
                                      </p:cBhvr>
                                    </p:animEffect>
                                    <p:set>
                                      <p:cBhvr>
                                        <p:cTn id="21" dur="1" fill="hold">
                                          <p:stCondLst>
                                            <p:cond delay="999"/>
                                          </p:stCondLst>
                                        </p:cTn>
                                        <p:tgtEl>
                                          <p:spTgt spid="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000"/>
                                        <p:tgtEl>
                                          <p:spTgt spid="20"/>
                                        </p:tgtEl>
                                      </p:cBhvr>
                                    </p:animEffect>
                                    <p:set>
                                      <p:cBhvr>
                                        <p:cTn id="24" dur="1" fill="hold">
                                          <p:stCondLst>
                                            <p:cond delay="9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childTnLst>
                                </p:cTn>
                              </p:par>
                              <p:par>
                                <p:cTn id="33" presetID="10" presetClass="exit" presetSubtype="0" fill="hold" nodeType="withEffect">
                                  <p:stCondLst>
                                    <p:cond delay="0"/>
                                  </p:stCondLst>
                                  <p:childTnLst>
                                    <p:animEffect transition="out" filter="fade">
                                      <p:cBhvr>
                                        <p:cTn id="34" dur="1000"/>
                                        <p:tgtEl>
                                          <p:spTgt spid="19"/>
                                        </p:tgtEl>
                                      </p:cBhvr>
                                    </p:animEffect>
                                    <p:set>
                                      <p:cBhvr>
                                        <p:cTn id="35" dur="1" fill="hold">
                                          <p:stCondLst>
                                            <p:cond delay="999"/>
                                          </p:stCondLst>
                                        </p:cTn>
                                        <p:tgtEl>
                                          <p:spTgt spid="1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1000"/>
                                        <p:tgtEl>
                                          <p:spTgt spid="2"/>
                                        </p:tgtEl>
                                      </p:cBhvr>
                                    </p:animEffect>
                                    <p:set>
                                      <p:cBhvr>
                                        <p:cTn id="38" dur="1" fill="hold">
                                          <p:stCondLst>
                                            <p:cond delay="9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210"/>
                                  </p:iterate>
                                  <p:childTnLst>
                                    <p:set>
                                      <p:cBhvr>
                                        <p:cTn id="42" dur="1" fill="hold">
                                          <p:stCondLst>
                                            <p:cond delay="999"/>
                                          </p:stCondLst>
                                        </p:cTn>
                                        <p:tgtEl>
                                          <p:spTgt spid="26"/>
                                        </p:tgtEl>
                                        <p:attrNameLst>
                                          <p:attrName>style.visibility</p:attrName>
                                        </p:attrNameLst>
                                      </p:cBhvr>
                                      <p:to>
                                        <p:strVal val="visible"/>
                                      </p:to>
                                    </p:set>
                                  </p:childTnLst>
                                </p:cTn>
                              </p:par>
                              <p:par>
                                <p:cTn id="43" presetID="10" presetClass="exit" presetSubtype="0" fill="hold" nodeType="withEffect">
                                  <p:stCondLst>
                                    <p:cond delay="0"/>
                                  </p:stCondLst>
                                  <p:childTnLst>
                                    <p:animEffect transition="out" filter="fade">
                                      <p:cBhvr>
                                        <p:cTn id="44" dur="1000"/>
                                        <p:tgtEl>
                                          <p:spTgt spid="32"/>
                                        </p:tgtEl>
                                      </p:cBhvr>
                                    </p:animEffect>
                                    <p:set>
                                      <p:cBhvr>
                                        <p:cTn id="45" dur="1" fill="hold">
                                          <p:stCondLst>
                                            <p:cond delay="999"/>
                                          </p:stCondLst>
                                        </p:cTn>
                                        <p:tgtEl>
                                          <p:spTgt spid="3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1000"/>
                                        <p:tgtEl>
                                          <p:spTgt spid="5"/>
                                        </p:tgtEl>
                                      </p:cBhvr>
                                    </p:animEffect>
                                  </p:childTnLst>
                                </p:cTn>
                              </p:par>
                              <p:par>
                                <p:cTn id="59" presetID="10" presetClass="exit" presetSubtype="0" fill="hold" nodeType="withEffect">
                                  <p:stCondLst>
                                    <p:cond delay="0"/>
                                  </p:stCondLst>
                                  <p:childTnLst>
                                    <p:animEffect transition="out" filter="fade">
                                      <p:cBhvr>
                                        <p:cTn id="60" dur="500"/>
                                        <p:tgtEl>
                                          <p:spTgt spid="7"/>
                                        </p:tgtEl>
                                      </p:cBhvr>
                                    </p:animEffect>
                                    <p:set>
                                      <p:cBhvr>
                                        <p:cTn id="6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5" y="1752600"/>
            <a:ext cx="8762999" cy="4800600"/>
          </a:xfrm>
        </p:spPr>
        <p:txBody>
          <a:bodyPr>
            <a:normAutofit/>
          </a:bodyPr>
          <a:lstStyle/>
          <a:p>
            <a:pPr marL="457200" indent="-457200">
              <a:spcBef>
                <a:spcPts val="0"/>
              </a:spcBef>
              <a:buClrTx/>
              <a:buSzTx/>
              <a:buFont typeface="+mj-lt"/>
              <a:buAutoNum type="arabicPeriod"/>
              <a:defRPr/>
            </a:pPr>
            <a:r>
              <a:rPr lang="ru-RU" dirty="0" smtClean="0">
                <a:solidFill>
                  <a:schemeClr val="tx1"/>
                </a:solidFill>
              </a:rPr>
              <a:t>В первой главе</a:t>
            </a:r>
            <a:r>
              <a:rPr lang="en-US" dirty="0" smtClean="0">
                <a:solidFill>
                  <a:schemeClr val="tx1"/>
                </a:solidFill>
              </a:rPr>
              <a:t> о</a:t>
            </a:r>
            <a:r>
              <a:rPr lang="ru-RU" dirty="0" smtClean="0">
                <a:solidFill>
                  <a:schemeClr val="tx1"/>
                </a:solidFill>
              </a:rPr>
              <a:t>писывается метод восстановления пространственных вариаций среднеквадратичного наклона (СКН) морской поверхности по солнечному блику</a:t>
            </a:r>
            <a:r>
              <a:rPr lang="en-US" dirty="0" smtClean="0">
                <a:solidFill>
                  <a:schemeClr val="tx1"/>
                </a:solidFill>
              </a:rPr>
              <a:t>.</a:t>
            </a:r>
          </a:p>
          <a:p>
            <a:pPr marL="457200" indent="-457200">
              <a:spcBef>
                <a:spcPts val="0"/>
              </a:spcBef>
              <a:buClrTx/>
              <a:buSzTx/>
              <a:buFont typeface="+mj-lt"/>
              <a:buAutoNum type="arabicPeriod"/>
              <a:defRPr/>
            </a:pPr>
            <a:endParaRPr lang="en-US" dirty="0" smtClean="0">
              <a:solidFill>
                <a:schemeClr val="tx1"/>
              </a:solidFill>
            </a:endParaRPr>
          </a:p>
          <a:p>
            <a:pPr marL="457200" indent="-457200">
              <a:spcBef>
                <a:spcPts val="0"/>
              </a:spcBef>
              <a:buClrTx/>
              <a:buSzTx/>
              <a:buFont typeface="+mj-lt"/>
              <a:buAutoNum type="arabicPeriod"/>
              <a:defRPr/>
            </a:pPr>
            <a:r>
              <a:rPr lang="ru-RU" b="1" dirty="0" smtClean="0">
                <a:solidFill>
                  <a:schemeClr val="tx1"/>
                </a:solidFill>
              </a:rPr>
              <a:t>Во второй главе метод, описанный в первой главе, применяется для исследования морской поверхности, покрытой нефтяными плёнками естественного и техногенного происхождения</a:t>
            </a:r>
            <a:r>
              <a:rPr lang="en-US" b="1" dirty="0" smtClean="0">
                <a:solidFill>
                  <a:schemeClr val="tx1"/>
                </a:solidFill>
              </a:rPr>
              <a:t>.</a:t>
            </a:r>
          </a:p>
          <a:p>
            <a:pPr marL="457200" indent="-457200">
              <a:spcBef>
                <a:spcPts val="0"/>
              </a:spcBef>
              <a:buClrTx/>
              <a:buSzTx/>
              <a:buFont typeface="+mj-lt"/>
              <a:buAutoNum type="arabicPeriod"/>
              <a:defRPr/>
            </a:pPr>
            <a:endParaRPr lang="en-US" dirty="0" smtClean="0">
              <a:solidFill>
                <a:schemeClr val="tx1"/>
              </a:solidFill>
            </a:endParaRPr>
          </a:p>
          <a:p>
            <a:pPr marL="457200" indent="-457200">
              <a:spcBef>
                <a:spcPts val="0"/>
              </a:spcBef>
              <a:buClrTx/>
              <a:buSzTx/>
              <a:buFont typeface="+mj-lt"/>
              <a:buAutoNum type="arabicPeriod"/>
              <a:defRPr/>
            </a:pPr>
            <a:r>
              <a:rPr lang="ru-RU" dirty="0" smtClean="0">
                <a:solidFill>
                  <a:schemeClr val="tx1"/>
                </a:solidFill>
              </a:rPr>
              <a:t>В третьей главе рассматриваются примеры исследования суб- и мезомасштабной динамики Океана по оптическим и радиолокационным изображениям.</a:t>
            </a:r>
            <a:endParaRPr lang="en-US" dirty="0"/>
          </a:p>
        </p:txBody>
      </p:sp>
      <p:sp>
        <p:nvSpPr>
          <p:cNvPr id="3" name="Title 2"/>
          <p:cNvSpPr>
            <a:spLocks noGrp="1"/>
          </p:cNvSpPr>
          <p:nvPr>
            <p:ph type="title"/>
          </p:nvPr>
        </p:nvSpPr>
        <p:spPr/>
        <p:txBody>
          <a:bodyPr/>
          <a:lstStyle/>
          <a:p>
            <a:r>
              <a:rPr lang="ru-RU" b="1" dirty="0" smtClean="0"/>
              <a:t>Содержание диссертации</a:t>
            </a:r>
            <a:endParaRPr lang="en-US" b="1" dirty="0"/>
          </a:p>
        </p:txBody>
      </p:sp>
    </p:spTree>
    <p:extLst>
      <p:ext uri="{BB962C8B-B14F-4D97-AF65-F5344CB8AC3E}">
        <p14:creationId xmlns:p14="http://schemas.microsoft.com/office/powerpoint/2010/main" val="63659811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0"/>
            <a:ext cx="8229600" cy="1252728"/>
          </a:xfrm>
        </p:spPr>
        <p:txBody>
          <a:bodyPr rtlCol="0">
            <a:normAutofit fontScale="90000"/>
          </a:bodyPr>
          <a:lstStyle/>
          <a:p>
            <a:pPr>
              <a:defRPr/>
            </a:pPr>
            <a:r>
              <a:rPr lang="ru-RU" sz="4000" b="1" dirty="0" smtClean="0"/>
              <a:t>Естественные нефтяные загрязнения</a:t>
            </a:r>
            <a:br>
              <a:rPr lang="ru-RU" sz="4000" b="1" dirty="0" smtClean="0"/>
            </a:br>
            <a:r>
              <a:rPr lang="ru-RU" sz="2400" b="1" dirty="0" smtClean="0"/>
              <a:t>Пример Мексиканского </a:t>
            </a:r>
            <a:r>
              <a:rPr lang="ru-RU" sz="2400" b="1" dirty="0"/>
              <a:t>залива - </a:t>
            </a:r>
            <a:r>
              <a:rPr lang="ru-RU" sz="2400" b="1" dirty="0" smtClean="0"/>
              <a:t>Грифоны</a:t>
            </a:r>
            <a:endParaRPr lang="ru-RU" sz="2400" b="1" dirty="0"/>
          </a:p>
        </p:txBody>
      </p:sp>
      <p:pic>
        <p:nvPicPr>
          <p:cNvPr id="12291" name="Picture 2"/>
          <p:cNvPicPr>
            <a:picLocks noChangeAspect="1" noChangeArrowheads="1"/>
          </p:cNvPicPr>
          <p:nvPr/>
        </p:nvPicPr>
        <p:blipFill>
          <a:blip r:embed="rId4"/>
          <a:srcRect/>
          <a:stretch>
            <a:fillRect/>
          </a:stretch>
        </p:blipFill>
        <p:spPr bwMode="auto">
          <a:xfrm>
            <a:off x="962025" y="1143003"/>
            <a:ext cx="7219950" cy="5702847"/>
          </a:xfrm>
          <a:prstGeom prst="rect">
            <a:avLst/>
          </a:prstGeom>
          <a:solidFill>
            <a:srgbClr val="FFFFFF"/>
          </a:solidFill>
          <a:ln w="9525">
            <a:noFill/>
            <a:miter lim="800000"/>
            <a:headEnd/>
            <a:tailEnd/>
          </a:ln>
        </p:spPr>
      </p:pic>
      <p:sp>
        <p:nvSpPr>
          <p:cNvPr id="12292" name="Прямоугольник 2"/>
          <p:cNvSpPr>
            <a:spLocks noChangeArrowheads="1"/>
          </p:cNvSpPr>
          <p:nvPr/>
        </p:nvSpPr>
        <p:spPr bwMode="auto">
          <a:xfrm>
            <a:off x="1588" y="1905000"/>
            <a:ext cx="1695450" cy="1191752"/>
          </a:xfrm>
          <a:prstGeom prst="rect">
            <a:avLst/>
          </a:prstGeom>
          <a:noFill/>
          <a:ln w="9525">
            <a:noFill/>
            <a:miter lim="800000"/>
            <a:headEnd/>
            <a:tailEnd/>
          </a:ln>
        </p:spPr>
        <p:txBody>
          <a:bodyPr lIns="82945" tIns="41473" rIns="82945" bIns="41473">
            <a:spAutoFit/>
          </a:bodyPr>
          <a:lstStyle/>
          <a:p>
            <a:r>
              <a:rPr lang="en-US" b="1" dirty="0"/>
              <a:t>MODIS/Terra</a:t>
            </a:r>
          </a:p>
          <a:p>
            <a:endParaRPr lang="en-US" b="1" dirty="0"/>
          </a:p>
          <a:p>
            <a:r>
              <a:rPr lang="ru-RU" b="1" i="1" dirty="0"/>
              <a:t>2 Июня</a:t>
            </a:r>
            <a:r>
              <a:rPr lang="en-US" b="1" i="1" dirty="0"/>
              <a:t> 2005, 16:55 GMT</a:t>
            </a:r>
            <a:endParaRPr lang="ru-RU" b="1" dirty="0"/>
          </a:p>
        </p:txBody>
      </p:sp>
      <p:grpSp>
        <p:nvGrpSpPr>
          <p:cNvPr id="5" name="Var to MSS"/>
          <p:cNvGrpSpPr>
            <a:grpSpLocks/>
          </p:cNvGrpSpPr>
          <p:nvPr/>
        </p:nvGrpSpPr>
        <p:grpSpPr bwMode="auto">
          <a:xfrm>
            <a:off x="69958" y="4953000"/>
            <a:ext cx="1326356" cy="838200"/>
            <a:chOff x="2455" y="3101"/>
            <a:chExt cx="629" cy="449"/>
          </a:xfrm>
        </p:grpSpPr>
        <p:sp>
          <p:nvSpPr>
            <p:cNvPr id="6" name="Rectangle 17"/>
            <p:cNvSpPr>
              <a:spLocks noChangeArrowheads="1"/>
            </p:cNvSpPr>
            <p:nvPr/>
          </p:nvSpPr>
          <p:spPr bwMode="auto">
            <a:xfrm>
              <a:off x="2455" y="3101"/>
              <a:ext cx="629" cy="449"/>
            </a:xfrm>
            <a:prstGeom prst="rect">
              <a:avLst/>
            </a:prstGeom>
            <a:solidFill>
              <a:srgbClr val="C2FFF0"/>
            </a:solidFill>
            <a:ln w="9360">
              <a:solidFill>
                <a:srgbClr val="000000"/>
              </a:solidFill>
              <a:round/>
              <a:headEnd/>
              <a:tailEnd/>
            </a:ln>
            <a:effectLst/>
          </p:spPr>
          <p:txBody>
            <a:bodyPr wrap="none" anchor="ctr"/>
            <a:lstStyle/>
            <a:p>
              <a:endParaRPr lang="en-US"/>
            </a:p>
          </p:txBody>
        </p:sp>
        <p:graphicFrame>
          <p:nvGraphicFramePr>
            <p:cNvPr id="7" name="Object 18"/>
            <p:cNvGraphicFramePr>
              <a:graphicFrameLocks noChangeAspect="1"/>
            </p:cNvGraphicFramePr>
            <p:nvPr>
              <p:extLst>
                <p:ext uri="{D42A27DB-BD31-4B8C-83A1-F6EECF244321}">
                  <p14:modId xmlns:p14="http://schemas.microsoft.com/office/powerpoint/2010/main" val="959593276"/>
                </p:ext>
              </p:extLst>
            </p:nvPr>
          </p:nvGraphicFramePr>
          <p:xfrm>
            <a:off x="2487" y="3126"/>
            <a:ext cx="583" cy="343"/>
          </p:xfrm>
          <a:graphic>
            <a:graphicData uri="http://schemas.openxmlformats.org/presentationml/2006/ole">
              <mc:AlternateContent xmlns:mc="http://schemas.openxmlformats.org/markup-compatibility/2006">
                <mc:Choice xmlns:v="urn:schemas-microsoft-com:vml" Requires="v">
                  <p:oleObj spid="_x0000_s59798" name="Equation" r:id="rId5" imgW="1511704" imgH="890456" progId="Equation.DSMT4">
                    <p:embed/>
                  </p:oleObj>
                </mc:Choice>
                <mc:Fallback>
                  <p:oleObj name="Equation" r:id="rId5" imgW="1511704" imgH="89045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7" y="3126"/>
                          <a:ext cx="583" cy="34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nvGrpSpPr>
          <p:cNvPr id="8" name="Группа 23"/>
          <p:cNvGrpSpPr>
            <a:grpSpLocks/>
          </p:cNvGrpSpPr>
          <p:nvPr/>
        </p:nvGrpSpPr>
        <p:grpSpPr bwMode="auto">
          <a:xfrm>
            <a:off x="935513" y="1123575"/>
            <a:ext cx="586581" cy="560388"/>
            <a:chOff x="3474628" y="1612469"/>
            <a:chExt cx="1370527" cy="1362274"/>
          </a:xfrm>
        </p:grpSpPr>
        <p:sp>
          <p:nvSpPr>
            <p:cNvPr id="9" name="Прямоугольник 22"/>
            <p:cNvSpPr>
              <a:spLocks noChangeArrowheads="1"/>
            </p:cNvSpPr>
            <p:nvPr/>
          </p:nvSpPr>
          <p:spPr bwMode="auto">
            <a:xfrm>
              <a:off x="3474628" y="1612469"/>
              <a:ext cx="1370527"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10" name="Object 11"/>
            <p:cNvGraphicFramePr>
              <a:graphicFrameLocks noChangeAspect="1"/>
            </p:cNvGraphicFramePr>
            <p:nvPr>
              <p:extLst>
                <p:ext uri="{D42A27DB-BD31-4B8C-83A1-F6EECF244321}">
                  <p14:modId xmlns:p14="http://schemas.microsoft.com/office/powerpoint/2010/main" val="3734335813"/>
                </p:ext>
              </p:extLst>
            </p:nvPr>
          </p:nvGraphicFramePr>
          <p:xfrm>
            <a:off x="3758380" y="1885634"/>
            <a:ext cx="749246" cy="812397"/>
          </p:xfrm>
          <a:graphic>
            <a:graphicData uri="http://schemas.openxmlformats.org/presentationml/2006/ole">
              <mc:AlternateContent xmlns:mc="http://schemas.openxmlformats.org/markup-compatibility/2006">
                <mc:Choice xmlns:v="urn:schemas-microsoft-com:vml" Requires="v">
                  <p:oleObj spid="_x0000_s59799" name="Equation" r:id="rId7" imgW="152280" imgH="164880" progId="Equation.DSMT4">
                    <p:embed/>
                  </p:oleObj>
                </mc:Choice>
                <mc:Fallback>
                  <p:oleObj name="Equation" r:id="rId7" imgW="152280" imgH="164880" progId="Equation.DSMT4">
                    <p:embed/>
                    <p:pic>
                      <p:nvPicPr>
                        <p:cNvPr id="0" name=""/>
                        <p:cNvPicPr>
                          <a:picLocks noChangeAspect="1" noChangeArrowheads="1"/>
                        </p:cNvPicPr>
                        <p:nvPr/>
                      </p:nvPicPr>
                      <p:blipFill>
                        <a:blip r:embed="rId8"/>
                        <a:srcRect/>
                        <a:stretch>
                          <a:fillRect/>
                        </a:stretch>
                      </p:blipFill>
                      <p:spPr bwMode="auto">
                        <a:xfrm>
                          <a:off x="3758380" y="1885634"/>
                          <a:ext cx="749246" cy="812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Группа 23"/>
          <p:cNvGrpSpPr>
            <a:grpSpLocks/>
          </p:cNvGrpSpPr>
          <p:nvPr/>
        </p:nvGrpSpPr>
        <p:grpSpPr bwMode="auto">
          <a:xfrm>
            <a:off x="4570094" y="1123575"/>
            <a:ext cx="586581" cy="560388"/>
            <a:chOff x="3474628" y="1612469"/>
            <a:chExt cx="1370527" cy="1362274"/>
          </a:xfrm>
        </p:grpSpPr>
        <p:sp>
          <p:nvSpPr>
            <p:cNvPr id="15" name="Прямоугольник 22"/>
            <p:cNvSpPr>
              <a:spLocks noChangeArrowheads="1"/>
            </p:cNvSpPr>
            <p:nvPr/>
          </p:nvSpPr>
          <p:spPr bwMode="auto">
            <a:xfrm>
              <a:off x="3474628" y="1612469"/>
              <a:ext cx="1370527"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16" name="Object 11"/>
            <p:cNvGraphicFramePr>
              <a:graphicFrameLocks noChangeAspect="1"/>
            </p:cNvGraphicFramePr>
            <p:nvPr>
              <p:extLst>
                <p:ext uri="{D42A27DB-BD31-4B8C-83A1-F6EECF244321}">
                  <p14:modId xmlns:p14="http://schemas.microsoft.com/office/powerpoint/2010/main" val="3555948037"/>
                </p:ext>
              </p:extLst>
            </p:nvPr>
          </p:nvGraphicFramePr>
          <p:xfrm>
            <a:off x="3760233" y="1824722"/>
            <a:ext cx="749246" cy="933909"/>
          </p:xfrm>
          <a:graphic>
            <a:graphicData uri="http://schemas.openxmlformats.org/presentationml/2006/ole">
              <mc:AlternateContent xmlns:mc="http://schemas.openxmlformats.org/markup-compatibility/2006">
                <mc:Choice xmlns:v="urn:schemas-microsoft-com:vml" Requires="v">
                  <p:oleObj spid="_x0000_s59800" name="Equation" r:id="rId9" imgW="152280" imgH="190440" progId="Equation.DSMT4">
                    <p:embed/>
                  </p:oleObj>
                </mc:Choice>
                <mc:Fallback>
                  <p:oleObj name="Equation" r:id="rId9" imgW="152280" imgH="190440" progId="Equation.DSMT4">
                    <p:embed/>
                    <p:pic>
                      <p:nvPicPr>
                        <p:cNvPr id="0" name=""/>
                        <p:cNvPicPr>
                          <a:picLocks noChangeAspect="1" noChangeArrowheads="1"/>
                        </p:cNvPicPr>
                        <p:nvPr/>
                      </p:nvPicPr>
                      <p:blipFill>
                        <a:blip r:embed="rId10"/>
                        <a:srcRect/>
                        <a:stretch>
                          <a:fillRect/>
                        </a:stretch>
                      </p:blipFill>
                      <p:spPr bwMode="auto">
                        <a:xfrm>
                          <a:off x="3760233" y="1824722"/>
                          <a:ext cx="749246" cy="9339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Группа 23"/>
          <p:cNvGrpSpPr>
            <a:grpSpLocks/>
          </p:cNvGrpSpPr>
          <p:nvPr/>
        </p:nvGrpSpPr>
        <p:grpSpPr bwMode="auto">
          <a:xfrm>
            <a:off x="935513" y="4087814"/>
            <a:ext cx="586581" cy="560388"/>
            <a:chOff x="3474628" y="1612469"/>
            <a:chExt cx="1370527" cy="1362274"/>
          </a:xfrm>
        </p:grpSpPr>
        <p:sp>
          <p:nvSpPr>
            <p:cNvPr id="18" name="Прямоугольник 22"/>
            <p:cNvSpPr>
              <a:spLocks noChangeArrowheads="1"/>
            </p:cNvSpPr>
            <p:nvPr/>
          </p:nvSpPr>
          <p:spPr bwMode="auto">
            <a:xfrm>
              <a:off x="3474628" y="1612469"/>
              <a:ext cx="1370527"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19" name="Object 11"/>
            <p:cNvGraphicFramePr>
              <a:graphicFrameLocks noChangeAspect="1"/>
            </p:cNvGraphicFramePr>
            <p:nvPr>
              <p:extLst>
                <p:ext uri="{D42A27DB-BD31-4B8C-83A1-F6EECF244321}">
                  <p14:modId xmlns:p14="http://schemas.microsoft.com/office/powerpoint/2010/main" val="2033589447"/>
                </p:ext>
              </p:extLst>
            </p:nvPr>
          </p:nvGraphicFramePr>
          <p:xfrm>
            <a:off x="3788051" y="1885557"/>
            <a:ext cx="689900" cy="814275"/>
          </p:xfrm>
          <a:graphic>
            <a:graphicData uri="http://schemas.openxmlformats.org/presentationml/2006/ole">
              <mc:AlternateContent xmlns:mc="http://schemas.openxmlformats.org/markup-compatibility/2006">
                <mc:Choice xmlns:v="urn:schemas-microsoft-com:vml" Requires="v">
                  <p:oleObj spid="_x0000_s59801" name="Equation" r:id="rId11" imgW="139680" imgH="164880" progId="Equation.DSMT4">
                    <p:embed/>
                  </p:oleObj>
                </mc:Choice>
                <mc:Fallback>
                  <p:oleObj name="Equation" r:id="rId11" imgW="139680" imgH="164880" progId="Equation.DSMT4">
                    <p:embed/>
                    <p:pic>
                      <p:nvPicPr>
                        <p:cNvPr id="0" name=""/>
                        <p:cNvPicPr>
                          <a:picLocks noChangeAspect="1" noChangeArrowheads="1"/>
                        </p:cNvPicPr>
                        <p:nvPr/>
                      </p:nvPicPr>
                      <p:blipFill>
                        <a:blip r:embed="rId12"/>
                        <a:srcRect/>
                        <a:stretch>
                          <a:fillRect/>
                        </a:stretch>
                      </p:blipFill>
                      <p:spPr bwMode="auto">
                        <a:xfrm>
                          <a:off x="3788051" y="1885557"/>
                          <a:ext cx="689900" cy="81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1" name="Прямоугольник 22"/>
          <p:cNvSpPr>
            <a:spLocks noChangeArrowheads="1"/>
          </p:cNvSpPr>
          <p:nvPr/>
        </p:nvSpPr>
        <p:spPr bwMode="auto">
          <a:xfrm>
            <a:off x="4632003" y="4290047"/>
            <a:ext cx="762000" cy="340080"/>
          </a:xfrm>
          <a:prstGeom prst="rect">
            <a:avLst/>
          </a:prstGeom>
          <a:solidFill>
            <a:schemeClr val="bg2"/>
          </a:solidFill>
          <a:ln w="9525" algn="ctr">
            <a:solidFill>
              <a:schemeClr val="tx1"/>
            </a:solidFill>
            <a:round/>
            <a:headEnd/>
            <a:tailEnd/>
          </a:ln>
        </p:spPr>
        <p:txBody>
          <a:bodyPr/>
          <a:lstStyle/>
          <a:p>
            <a:r>
              <a:rPr lang="ru-RU" b="1" dirty="0" smtClean="0"/>
              <a:t>СКН</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a:xfrm>
            <a:off x="457200" y="271272"/>
            <a:ext cx="8229600" cy="1252728"/>
          </a:xfrm>
        </p:spPr>
        <p:txBody>
          <a:bodyPr>
            <a:normAutofit/>
          </a:bodyPr>
          <a:lstStyle/>
          <a:p>
            <a:pPr eaLnBrk="1" hangingPunct="1"/>
            <a:r>
              <a:rPr lang="ru-RU" sz="3200" b="1" dirty="0" smtClean="0"/>
              <a:t>Увеличенный фрагмент одного из грифонов</a:t>
            </a:r>
          </a:p>
        </p:txBody>
      </p:sp>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r="49167"/>
          <a:stretch/>
        </p:blipFill>
        <p:spPr>
          <a:xfrm>
            <a:off x="1809727" y="1600200"/>
            <a:ext cx="5524547" cy="5015599"/>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F:\Documents\АСПИРАНТУРА\NIERSC\Presentations Papers\Bergen Workshop Nov 2011\Deepwater_Horizon_oil_spill_-_May_24,_2010_-_with_loca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6961" y="1524001"/>
            <a:ext cx="7155360" cy="550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2" descr="F:\Documents\АСПИРАНТУРА\NIERSC\Presentations Papers\Bergen Workshop Nov 2011\800px-Deepwater_Horizon_offshore_drilling_unit_on_fire_20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55053"/>
            <a:ext cx="3686400" cy="2765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Дата 24 Мая"/>
          <p:cNvSpPr>
            <a:spLocks noChangeArrowheads="1"/>
          </p:cNvSpPr>
          <p:nvPr/>
        </p:nvSpPr>
        <p:spPr bwMode="auto">
          <a:xfrm>
            <a:off x="64800" y="4531419"/>
            <a:ext cx="1777566" cy="10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7" tIns="41403" rIns="82807" bIns="41403">
            <a:spAutoFit/>
          </a:bodyPr>
          <a:lstStyle/>
          <a:p>
            <a:r>
              <a:rPr lang="en-US" sz="2000" dirty="0"/>
              <a:t>Deepwater Horizon</a:t>
            </a:r>
          </a:p>
          <a:p>
            <a:r>
              <a:rPr lang="en-US" sz="2000" dirty="0"/>
              <a:t>May 24, </a:t>
            </a:r>
            <a:r>
              <a:rPr lang="en-US" sz="2000" dirty="0" smtClean="0"/>
              <a:t>2010</a:t>
            </a:r>
          </a:p>
        </p:txBody>
      </p:sp>
      <p:pic>
        <p:nvPicPr>
          <p:cNvPr id="9218" name="Picture 2" descr="E:\media\data\Documents\megagrant\forTheWebSite\image of the day\Deepwater_Horizon_oil_spill_May_24_2010_MER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1280" y="1545603"/>
            <a:ext cx="7542720" cy="432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E:\media\data\Documents\megagrant\forTheWebSite\image of the day\Deepwater_Horizon_oil_spill_May_24_2010_ASA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3040" y="1526881"/>
            <a:ext cx="4800960" cy="457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дата фото"/>
          <p:cNvSpPr>
            <a:spLocks noChangeArrowheads="1"/>
          </p:cNvSpPr>
          <p:nvPr/>
        </p:nvSpPr>
        <p:spPr bwMode="auto">
          <a:xfrm>
            <a:off x="-12700" y="1752602"/>
            <a:ext cx="1849061" cy="391533"/>
          </a:xfrm>
          <a:prstGeom prst="rect">
            <a:avLst/>
          </a:prstGeom>
          <a:noFill/>
          <a:ln w="9525">
            <a:noFill/>
            <a:miter lim="800000"/>
            <a:headEnd/>
            <a:tailEnd/>
          </a:ln>
        </p:spPr>
        <p:txBody>
          <a:bodyPr wrap="none" lIns="82945" tIns="41473" rIns="82945" bIns="41473">
            <a:spAutoFit/>
          </a:bodyPr>
          <a:lstStyle/>
          <a:p>
            <a:r>
              <a:rPr lang="ru-RU" sz="2000" dirty="0">
                <a:solidFill>
                  <a:schemeClr val="bg1"/>
                </a:solidFill>
              </a:rPr>
              <a:t>20 Апреля 2010</a:t>
            </a:r>
          </a:p>
        </p:txBody>
      </p:sp>
      <p:sp>
        <p:nvSpPr>
          <p:cNvPr id="10" name="MODIS"/>
          <p:cNvSpPr/>
          <p:nvPr/>
        </p:nvSpPr>
        <p:spPr>
          <a:xfrm>
            <a:off x="69050" y="5791200"/>
            <a:ext cx="1601016" cy="400110"/>
          </a:xfrm>
          <a:prstGeom prst="rect">
            <a:avLst/>
          </a:prstGeom>
        </p:spPr>
        <p:txBody>
          <a:bodyPr wrap="none">
            <a:spAutoFit/>
          </a:bodyPr>
          <a:lstStyle/>
          <a:p>
            <a:r>
              <a:rPr lang="en-US" sz="2000" b="1" dirty="0" smtClean="0"/>
              <a:t>Terra/MODIS</a:t>
            </a:r>
            <a:endParaRPr lang="ru-RU" sz="2000" b="1" dirty="0"/>
          </a:p>
        </p:txBody>
      </p:sp>
      <p:sp>
        <p:nvSpPr>
          <p:cNvPr id="11" name="MERIS"/>
          <p:cNvSpPr/>
          <p:nvPr/>
        </p:nvSpPr>
        <p:spPr>
          <a:xfrm>
            <a:off x="76204" y="5791200"/>
            <a:ext cx="899605" cy="400110"/>
          </a:xfrm>
          <a:prstGeom prst="rect">
            <a:avLst/>
          </a:prstGeom>
        </p:spPr>
        <p:txBody>
          <a:bodyPr wrap="none">
            <a:spAutoFit/>
          </a:bodyPr>
          <a:lstStyle/>
          <a:p>
            <a:r>
              <a:rPr lang="en-US" sz="2000" b="1" dirty="0" smtClean="0"/>
              <a:t>MERIS</a:t>
            </a:r>
          </a:p>
        </p:txBody>
      </p:sp>
      <p:sp>
        <p:nvSpPr>
          <p:cNvPr id="12" name="ASAR"/>
          <p:cNvSpPr/>
          <p:nvPr/>
        </p:nvSpPr>
        <p:spPr>
          <a:xfrm>
            <a:off x="76204" y="5791200"/>
            <a:ext cx="795411" cy="400110"/>
          </a:xfrm>
          <a:prstGeom prst="rect">
            <a:avLst/>
          </a:prstGeom>
        </p:spPr>
        <p:txBody>
          <a:bodyPr wrap="none">
            <a:spAutoFit/>
          </a:bodyPr>
          <a:lstStyle/>
          <a:p>
            <a:r>
              <a:rPr lang="en-US" sz="2000" b="1" dirty="0" smtClean="0"/>
              <a:t>ASAR</a:t>
            </a:r>
          </a:p>
        </p:txBody>
      </p:sp>
      <p:sp>
        <p:nvSpPr>
          <p:cNvPr id="13" name="Дата 25 Мая"/>
          <p:cNvSpPr>
            <a:spLocks noChangeArrowheads="1"/>
          </p:cNvSpPr>
          <p:nvPr/>
        </p:nvSpPr>
        <p:spPr bwMode="auto">
          <a:xfrm>
            <a:off x="58795" y="4529595"/>
            <a:ext cx="1777566" cy="10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7" tIns="41403" rIns="82807" bIns="41403">
            <a:spAutoFit/>
          </a:bodyPr>
          <a:lstStyle/>
          <a:p>
            <a:r>
              <a:rPr lang="en-US" sz="2000" dirty="0" smtClean="0"/>
              <a:t>Deepwater Horizon</a:t>
            </a:r>
            <a:endParaRPr lang="en-US" sz="2000" dirty="0"/>
          </a:p>
          <a:p>
            <a:r>
              <a:rPr lang="en-US" sz="2000" dirty="0"/>
              <a:t>May </a:t>
            </a:r>
            <a:r>
              <a:rPr lang="en-US" sz="2000" dirty="0" smtClean="0"/>
              <a:t>25, 2010</a:t>
            </a:r>
          </a:p>
        </p:txBody>
      </p:sp>
      <p:sp>
        <p:nvSpPr>
          <p:cNvPr id="14" name="Заголовок 1"/>
          <p:cNvSpPr>
            <a:spLocks noGrp="1"/>
          </p:cNvSpPr>
          <p:nvPr>
            <p:ph type="title"/>
          </p:nvPr>
        </p:nvSpPr>
        <p:spPr/>
        <p:txBody>
          <a:bodyPr>
            <a:noAutofit/>
          </a:bodyPr>
          <a:lstStyle/>
          <a:p>
            <a:pPr>
              <a:defRPr/>
            </a:pPr>
            <a:r>
              <a:rPr lang="ru-RU" sz="4000" b="1" dirty="0" smtClean="0"/>
              <a:t>Техногенные нефтяные разливы</a:t>
            </a:r>
            <a:br>
              <a:rPr lang="ru-RU" sz="4000" b="1" dirty="0" smtClean="0"/>
            </a:br>
            <a:r>
              <a:rPr lang="ru-RU" sz="2800" b="1" dirty="0" smtClean="0"/>
              <a:t>пример Deepwater Horizon</a:t>
            </a:r>
            <a:endParaRPr lang="ru-RU" sz="3200" b="1" dirty="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00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750"/>
                                        <p:tgtEl>
                                          <p:spTgt spid="9218"/>
                                        </p:tgtEl>
                                      </p:cBhvr>
                                    </p:animEffect>
                                  </p:childTnLst>
                                </p:cTn>
                              </p:par>
                              <p:par>
                                <p:cTn id="8" presetID="9" presetClass="entr" presetSubtype="0" fill="hold" grpId="0" nodeType="withEffect">
                                  <p:stCondLst>
                                    <p:cond delay="200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750"/>
                                        <p:tgtEl>
                                          <p:spTgt spid="11"/>
                                        </p:tgtEl>
                                      </p:cBhvr>
                                    </p:animEffect>
                                  </p:childTnLst>
                                </p:cTn>
                              </p:par>
                              <p:par>
                                <p:cTn id="11" presetID="9" presetClass="exit" presetSubtype="0" fill="hold" grpId="0" nodeType="withEffect">
                                  <p:stCondLst>
                                    <p:cond delay="2000"/>
                                  </p:stCondLst>
                                  <p:childTnLst>
                                    <p:animEffect transition="out" filter="dissolve">
                                      <p:cBhvr>
                                        <p:cTn id="12" dur="750"/>
                                        <p:tgtEl>
                                          <p:spTgt spid="10"/>
                                        </p:tgtEl>
                                      </p:cBhvr>
                                    </p:animEffect>
                                    <p:set>
                                      <p:cBhvr>
                                        <p:cTn id="13" dur="1" fill="hold">
                                          <p:stCondLst>
                                            <p:cond delay="749"/>
                                          </p:stCondLst>
                                        </p:cTn>
                                        <p:tgtEl>
                                          <p:spTgt spid="10"/>
                                        </p:tgtEl>
                                        <p:attrNameLst>
                                          <p:attrName>style.visibility</p:attrName>
                                        </p:attrNameLst>
                                      </p:cBhvr>
                                      <p:to>
                                        <p:strVal val="hidden"/>
                                      </p:to>
                                    </p:set>
                                  </p:childTnLst>
                                </p:cTn>
                              </p:par>
                              <p:par>
                                <p:cTn id="14" presetID="9" presetClass="exit" presetSubtype="0" fill="hold" grpId="0" nodeType="withEffect">
                                  <p:stCondLst>
                                    <p:cond delay="2000"/>
                                  </p:stCondLst>
                                  <p:childTnLst>
                                    <p:animEffect transition="out" filter="dissolve">
                                      <p:cBhvr>
                                        <p:cTn id="15" dur="750"/>
                                        <p:tgtEl>
                                          <p:spTgt spid="9"/>
                                        </p:tgtEl>
                                      </p:cBhvr>
                                    </p:animEffect>
                                    <p:set>
                                      <p:cBhvr>
                                        <p:cTn id="16" dur="1" fill="hold">
                                          <p:stCondLst>
                                            <p:cond delay="749"/>
                                          </p:stCondLst>
                                        </p:cTn>
                                        <p:tgtEl>
                                          <p:spTgt spid="9"/>
                                        </p:tgtEl>
                                        <p:attrNameLst>
                                          <p:attrName>style.visibility</p:attrName>
                                        </p:attrNameLst>
                                      </p:cBhvr>
                                      <p:to>
                                        <p:strVal val="hidden"/>
                                      </p:to>
                                    </p:set>
                                  </p:childTnLst>
                                </p:cTn>
                              </p:par>
                            </p:childTnLst>
                          </p:cTn>
                        </p:par>
                        <p:par>
                          <p:cTn id="17" fill="hold">
                            <p:stCondLst>
                              <p:cond delay="2750"/>
                            </p:stCondLst>
                            <p:childTnLst>
                              <p:par>
                                <p:cTn id="18" presetID="10" presetClass="entr" presetSubtype="0" fill="hold" nodeType="afterEffect">
                                  <p:stCondLst>
                                    <p:cond delay="2000"/>
                                  </p:stCondLst>
                                  <p:childTnLst>
                                    <p:set>
                                      <p:cBhvr>
                                        <p:cTn id="19" dur="1" fill="hold">
                                          <p:stCondLst>
                                            <p:cond delay="0"/>
                                          </p:stCondLst>
                                        </p:cTn>
                                        <p:tgtEl>
                                          <p:spTgt spid="9219"/>
                                        </p:tgtEl>
                                        <p:attrNameLst>
                                          <p:attrName>style.visibility</p:attrName>
                                        </p:attrNameLst>
                                      </p:cBhvr>
                                      <p:to>
                                        <p:strVal val="visible"/>
                                      </p:to>
                                    </p:set>
                                    <p:animEffect transition="in" filter="fade">
                                      <p:cBhvr>
                                        <p:cTn id="20" dur="750"/>
                                        <p:tgtEl>
                                          <p:spTgt spid="9219"/>
                                        </p:tgtEl>
                                      </p:cBhvr>
                                    </p:animEffect>
                                  </p:childTnLst>
                                </p:cTn>
                              </p:par>
                              <p:par>
                                <p:cTn id="21" presetID="9" presetClass="entr" presetSubtype="0" fill="hold" grpId="0" nodeType="withEffect">
                                  <p:stCondLst>
                                    <p:cond delay="2000"/>
                                  </p:stCondLst>
                                  <p:childTnLst>
                                    <p:set>
                                      <p:cBhvr>
                                        <p:cTn id="22" dur="1" fill="hold">
                                          <p:stCondLst>
                                            <p:cond delay="0"/>
                                          </p:stCondLst>
                                        </p:cTn>
                                        <p:tgtEl>
                                          <p:spTgt spid="13"/>
                                        </p:tgtEl>
                                        <p:attrNameLst>
                                          <p:attrName>style.visibility</p:attrName>
                                        </p:attrNameLst>
                                      </p:cBhvr>
                                      <p:to>
                                        <p:strVal val="visible"/>
                                      </p:to>
                                    </p:set>
                                    <p:animEffect transition="in" filter="dissolve">
                                      <p:cBhvr>
                                        <p:cTn id="23" dur="750"/>
                                        <p:tgtEl>
                                          <p:spTgt spid="13"/>
                                        </p:tgtEl>
                                      </p:cBhvr>
                                    </p:animEffect>
                                  </p:childTnLst>
                                </p:cTn>
                              </p:par>
                              <p:par>
                                <p:cTn id="24" presetID="9" presetClass="exit" presetSubtype="0" fill="hold" grpId="0" nodeType="withEffect">
                                  <p:stCondLst>
                                    <p:cond delay="2000"/>
                                  </p:stCondLst>
                                  <p:childTnLst>
                                    <p:animEffect transition="out" filter="dissolve">
                                      <p:cBhvr>
                                        <p:cTn id="25" dur="750"/>
                                        <p:tgtEl>
                                          <p:spTgt spid="10245"/>
                                        </p:tgtEl>
                                      </p:cBhvr>
                                    </p:animEffect>
                                    <p:set>
                                      <p:cBhvr>
                                        <p:cTn id="26" dur="1" fill="hold">
                                          <p:stCondLst>
                                            <p:cond delay="749"/>
                                          </p:stCondLst>
                                        </p:cTn>
                                        <p:tgtEl>
                                          <p:spTgt spid="10245"/>
                                        </p:tgtEl>
                                        <p:attrNameLst>
                                          <p:attrName>style.visibility</p:attrName>
                                        </p:attrNameLst>
                                      </p:cBhvr>
                                      <p:to>
                                        <p:strVal val="hidden"/>
                                      </p:to>
                                    </p:set>
                                  </p:childTnLst>
                                </p:cTn>
                              </p:par>
                              <p:par>
                                <p:cTn id="27" presetID="9" presetClass="entr" presetSubtype="0" fill="hold" grpId="0" nodeType="withEffect">
                                  <p:stCondLst>
                                    <p:cond delay="200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750"/>
                                        <p:tgtEl>
                                          <p:spTgt spid="12"/>
                                        </p:tgtEl>
                                      </p:cBhvr>
                                    </p:animEffect>
                                  </p:childTnLst>
                                </p:cTn>
                              </p:par>
                              <p:par>
                                <p:cTn id="30" presetID="9" presetClass="exit" presetSubtype="0" fill="hold" grpId="1" nodeType="withEffect">
                                  <p:stCondLst>
                                    <p:cond delay="2000"/>
                                  </p:stCondLst>
                                  <p:childTnLst>
                                    <p:animEffect transition="out" filter="dissolve">
                                      <p:cBhvr>
                                        <p:cTn id="31" dur="750"/>
                                        <p:tgtEl>
                                          <p:spTgt spid="11"/>
                                        </p:tgtEl>
                                      </p:cBhvr>
                                    </p:animEffect>
                                    <p:set>
                                      <p:cBhvr>
                                        <p:cTn id="32" dur="1" fill="hold">
                                          <p:stCondLst>
                                            <p:cond delay="74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9" grpId="0"/>
      <p:bldP spid="10" grpId="0"/>
      <p:bldP spid="11" grpId="0"/>
      <p:bldP spid="11" grpId="1"/>
      <p:bldP spid="12"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GB" descr="\\GALATEA\tethys\Documents\АСПИРАНТУРА\Disser Docs\figs\BarentsSeaAlgalBloom_14_Aug_2011.jpg"/>
          <p:cNvPicPr>
            <a:picLocks noChangeAspect="1" noChangeArrowheads="1"/>
          </p:cNvPicPr>
          <p:nvPr/>
        </p:nvPicPr>
        <p:blipFill>
          <a:blip r:embed="rId3"/>
          <a:srcRect/>
          <a:stretch>
            <a:fillRect/>
          </a:stretch>
        </p:blipFill>
        <p:spPr bwMode="auto">
          <a:xfrm>
            <a:off x="1597025" y="1352549"/>
            <a:ext cx="6480175" cy="4859339"/>
          </a:xfrm>
          <a:prstGeom prst="rect">
            <a:avLst/>
          </a:prstGeom>
          <a:noFill/>
          <a:ln w="9525">
            <a:noFill/>
            <a:miter lim="800000"/>
            <a:headEnd/>
            <a:tailEnd/>
          </a:ln>
        </p:spPr>
      </p:pic>
      <p:pic>
        <p:nvPicPr>
          <p:cNvPr id="2" name="CHL_A"/>
          <p:cNvPicPr>
            <a:picLocks noChangeAspect="1"/>
          </p:cNvPicPr>
          <p:nvPr/>
        </p:nvPicPr>
        <p:blipFill>
          <a:blip r:embed="rId4"/>
          <a:srcRect/>
          <a:stretch>
            <a:fillRect/>
          </a:stretch>
        </p:blipFill>
        <p:spPr bwMode="auto">
          <a:xfrm>
            <a:off x="923925" y="1066800"/>
            <a:ext cx="7213600" cy="5430839"/>
          </a:xfrm>
          <a:prstGeom prst="rect">
            <a:avLst/>
          </a:prstGeom>
          <a:noFill/>
          <a:ln w="9525">
            <a:noFill/>
            <a:miter lim="800000"/>
            <a:headEnd/>
            <a:tailEnd/>
          </a:ln>
        </p:spPr>
      </p:pic>
      <p:pic>
        <p:nvPicPr>
          <p:cNvPr id="3" name="SST"/>
          <p:cNvPicPr>
            <a:picLocks/>
          </p:cNvPicPr>
          <p:nvPr/>
        </p:nvPicPr>
        <p:blipFill>
          <a:blip r:embed="rId5"/>
          <a:srcRect/>
          <a:stretch>
            <a:fillRect/>
          </a:stretch>
        </p:blipFill>
        <p:spPr bwMode="auto">
          <a:xfrm>
            <a:off x="914404" y="1066802"/>
            <a:ext cx="7167563" cy="5487988"/>
          </a:xfrm>
          <a:prstGeom prst="rect">
            <a:avLst/>
          </a:prstGeom>
          <a:noFill/>
          <a:ln w="9525">
            <a:noFill/>
            <a:miter lim="800000"/>
            <a:headEnd/>
            <a:tailEnd/>
          </a:ln>
        </p:spPr>
      </p:pic>
      <p:sp>
        <p:nvSpPr>
          <p:cNvPr id="11" name="Rectangle 10"/>
          <p:cNvSpPr/>
          <p:nvPr/>
        </p:nvSpPr>
        <p:spPr>
          <a:xfrm>
            <a:off x="0" y="5939552"/>
            <a:ext cx="4572000" cy="707886"/>
          </a:xfrm>
          <a:prstGeom prst="rect">
            <a:avLst/>
          </a:prstGeom>
        </p:spPr>
        <p:txBody>
          <a:bodyPr>
            <a:spAutoFit/>
          </a:bodyPr>
          <a:lstStyle/>
          <a:p>
            <a:r>
              <a:rPr lang="en-US" sz="2000" b="1" dirty="0" err="1" smtClean="0"/>
              <a:t>Баренцево</a:t>
            </a:r>
            <a:r>
              <a:rPr lang="en-US" sz="2000" b="1" dirty="0" smtClean="0"/>
              <a:t> </a:t>
            </a:r>
            <a:r>
              <a:rPr lang="en-US" sz="2000" b="1" dirty="0" err="1" smtClean="0"/>
              <a:t>море</a:t>
            </a:r>
            <a:r>
              <a:rPr lang="en-US" sz="2000" b="1" dirty="0" smtClean="0"/>
              <a:t> </a:t>
            </a:r>
          </a:p>
          <a:p>
            <a:r>
              <a:rPr lang="en-US" sz="2000" b="1" dirty="0" smtClean="0"/>
              <a:t>1</a:t>
            </a:r>
            <a:r>
              <a:rPr lang="en-US" sz="2000" dirty="0" smtClean="0"/>
              <a:t>4 </a:t>
            </a:r>
            <a:r>
              <a:rPr lang="en-US" sz="2000" dirty="0" err="1" smtClean="0"/>
              <a:t>Августа</a:t>
            </a:r>
            <a:r>
              <a:rPr lang="en-US" sz="2000" dirty="0" smtClean="0"/>
              <a:t>, 2011 MODIS/Aqua</a:t>
            </a:r>
            <a:endParaRPr lang="en-US" sz="2000" dirty="0"/>
          </a:p>
        </p:txBody>
      </p:sp>
      <p:sp>
        <p:nvSpPr>
          <p:cNvPr id="13" name="хлорофилл"/>
          <p:cNvSpPr>
            <a:spLocks noChangeArrowheads="1"/>
          </p:cNvSpPr>
          <p:nvPr/>
        </p:nvSpPr>
        <p:spPr bwMode="auto">
          <a:xfrm>
            <a:off x="211049" y="1219200"/>
            <a:ext cx="1834156" cy="707886"/>
          </a:xfrm>
          <a:prstGeom prst="rect">
            <a:avLst/>
          </a:prstGeom>
          <a:noFill/>
          <a:ln w="9525">
            <a:noFill/>
            <a:miter lim="800000"/>
            <a:headEnd/>
            <a:tailEnd/>
          </a:ln>
        </p:spPr>
        <p:txBody>
          <a:bodyPr wrap="none">
            <a:spAutoFit/>
          </a:bodyPr>
          <a:lstStyle/>
          <a:p>
            <a:r>
              <a:rPr lang="en-US" sz="2000" b="1" dirty="0" err="1" smtClean="0"/>
              <a:t>Концентрация</a:t>
            </a:r>
            <a:endParaRPr lang="en-US" sz="2000" b="1" dirty="0" smtClean="0"/>
          </a:p>
          <a:p>
            <a:r>
              <a:rPr lang="en-US" sz="2000" b="1" dirty="0" err="1" smtClean="0"/>
              <a:t>хорофилла</a:t>
            </a:r>
            <a:endParaRPr lang="en-US" sz="2000" b="1" dirty="0"/>
          </a:p>
        </p:txBody>
      </p:sp>
      <p:sp>
        <p:nvSpPr>
          <p:cNvPr id="14" name="ТПО"/>
          <p:cNvSpPr>
            <a:spLocks noChangeArrowheads="1"/>
          </p:cNvSpPr>
          <p:nvPr/>
        </p:nvSpPr>
        <p:spPr bwMode="auto">
          <a:xfrm>
            <a:off x="200002" y="1219200"/>
            <a:ext cx="657552" cy="400110"/>
          </a:xfrm>
          <a:prstGeom prst="rect">
            <a:avLst/>
          </a:prstGeom>
          <a:noFill/>
          <a:ln w="9525">
            <a:noFill/>
            <a:miter lim="800000"/>
            <a:headEnd/>
            <a:tailEnd/>
          </a:ln>
        </p:spPr>
        <p:txBody>
          <a:bodyPr wrap="none">
            <a:spAutoFit/>
          </a:bodyPr>
          <a:lstStyle/>
          <a:p>
            <a:r>
              <a:rPr lang="en-US" sz="2000" b="1" dirty="0" smtClean="0"/>
              <a:t>ТПО</a:t>
            </a:r>
            <a:endParaRPr lang="en-US" sz="2000" b="1" dirty="0"/>
          </a:p>
        </p:txBody>
      </p:sp>
      <p:sp>
        <p:nvSpPr>
          <p:cNvPr id="4099" name="композит"/>
          <p:cNvSpPr>
            <a:spLocks noChangeArrowheads="1"/>
          </p:cNvSpPr>
          <p:nvPr/>
        </p:nvSpPr>
        <p:spPr bwMode="auto">
          <a:xfrm>
            <a:off x="211049" y="1219200"/>
            <a:ext cx="1798890" cy="400110"/>
          </a:xfrm>
          <a:prstGeom prst="rect">
            <a:avLst/>
          </a:prstGeom>
          <a:noFill/>
          <a:ln w="9525">
            <a:noFill/>
            <a:miter lim="800000"/>
            <a:headEnd/>
            <a:tailEnd/>
          </a:ln>
        </p:spPr>
        <p:txBody>
          <a:bodyPr wrap="none">
            <a:spAutoFit/>
          </a:bodyPr>
          <a:lstStyle/>
          <a:p>
            <a:r>
              <a:rPr lang="en-US" sz="2000" b="1" dirty="0"/>
              <a:t>RGB </a:t>
            </a:r>
            <a:r>
              <a:rPr lang="en-US" sz="2000" b="1" dirty="0" err="1" smtClean="0"/>
              <a:t>композит</a:t>
            </a:r>
            <a:endParaRPr lang="en-US" sz="2000" b="1" dirty="0"/>
          </a:p>
        </p:txBody>
      </p:sp>
      <p:sp>
        <p:nvSpPr>
          <p:cNvPr id="5" name="Title 4"/>
          <p:cNvSpPr>
            <a:spLocks noGrp="1"/>
          </p:cNvSpPr>
          <p:nvPr>
            <p:ph type="title"/>
          </p:nvPr>
        </p:nvSpPr>
        <p:spPr>
          <a:xfrm>
            <a:off x="457200" y="0"/>
            <a:ext cx="8229600" cy="1252728"/>
          </a:xfrm>
        </p:spPr>
        <p:txBody>
          <a:bodyPr/>
          <a:lstStyle/>
          <a:p>
            <a:r>
              <a:rPr lang="ru-RU" b="1" dirty="0" smtClean="0"/>
              <a:t>Введение</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99"/>
                                        </p:tgtEl>
                                        <p:attrNameLst>
                                          <p:attrName>style.visibility</p:attrName>
                                        </p:attrNameLst>
                                      </p:cBhvr>
                                      <p:to>
                                        <p:strVal val="visible"/>
                                      </p:to>
                                    </p:set>
                                    <p:animEffect transition="in" filter="dissolve">
                                      <p:cBhvr>
                                        <p:cTn id="10" dur="500"/>
                                        <p:tgtEl>
                                          <p:spTgt spid="40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500"/>
                                        <p:tgtEl>
                                          <p:spTgt spid="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xit" presetSubtype="0" fill="hold" grpId="1" nodeType="withEffect">
                                  <p:stCondLst>
                                    <p:cond delay="0"/>
                                  </p:stCondLst>
                                  <p:childTnLst>
                                    <p:animEffect transition="out" filter="dissolve">
                                      <p:cBhvr>
                                        <p:cTn id="20" dur="500"/>
                                        <p:tgtEl>
                                          <p:spTgt spid="4099"/>
                                        </p:tgtEl>
                                      </p:cBhvr>
                                    </p:animEffect>
                                    <p:set>
                                      <p:cBhvr>
                                        <p:cTn id="21" dur="1" fill="hold">
                                          <p:stCondLst>
                                            <p:cond delay="499"/>
                                          </p:stCondLst>
                                        </p:cTn>
                                        <p:tgtEl>
                                          <p:spTgt spid="409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500"/>
                                        <p:tgtEl>
                                          <p:spTgt spid="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par>
                                <p:cTn id="30" presetID="9" presetClass="exit" presetSubtype="0" fill="hold" grpId="1" nodeType="with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4099" grpId="0"/>
      <p:bldP spid="409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2"/>
          <p:cNvGrpSpPr>
            <a:grpSpLocks/>
          </p:cNvGrpSpPr>
          <p:nvPr/>
        </p:nvGrpSpPr>
        <p:grpSpPr bwMode="auto">
          <a:xfrm>
            <a:off x="65088" y="1077916"/>
            <a:ext cx="9078912" cy="5748337"/>
            <a:chOff x="71760" y="1187548"/>
            <a:chExt cx="10009112" cy="6336705"/>
          </a:xfrm>
        </p:grpSpPr>
        <p:pic>
          <p:nvPicPr>
            <p:cNvPr id="17418" name="Picture 4"/>
            <p:cNvPicPr>
              <a:picLocks noChangeAspect="1" noChangeArrowheads="1"/>
            </p:cNvPicPr>
            <p:nvPr/>
          </p:nvPicPr>
          <p:blipFill>
            <a:blip r:embed="rId3"/>
            <a:srcRect/>
            <a:stretch>
              <a:fillRect/>
            </a:stretch>
          </p:blipFill>
          <p:spPr bwMode="auto">
            <a:xfrm>
              <a:off x="3524580" y="3924253"/>
              <a:ext cx="6556292" cy="3600000"/>
            </a:xfrm>
            <a:prstGeom prst="rect">
              <a:avLst/>
            </a:prstGeom>
            <a:solidFill>
              <a:srgbClr val="FFFFFF"/>
            </a:solidFill>
            <a:ln w="9525">
              <a:noFill/>
              <a:miter lim="800000"/>
              <a:headEnd/>
              <a:tailEnd/>
            </a:ln>
          </p:spPr>
        </p:pic>
        <p:pic>
          <p:nvPicPr>
            <p:cNvPr id="17419" name="Picture 3"/>
            <p:cNvPicPr>
              <a:picLocks noChangeAspect="1" noChangeArrowheads="1"/>
            </p:cNvPicPr>
            <p:nvPr/>
          </p:nvPicPr>
          <p:blipFill>
            <a:blip r:embed="rId4"/>
            <a:srcRect/>
            <a:stretch>
              <a:fillRect/>
            </a:stretch>
          </p:blipFill>
          <p:spPr bwMode="auto">
            <a:xfrm>
              <a:off x="71760" y="1187548"/>
              <a:ext cx="6437086" cy="3600000"/>
            </a:xfrm>
            <a:prstGeom prst="rect">
              <a:avLst/>
            </a:prstGeom>
            <a:solidFill>
              <a:srgbClr val="FFFFFF"/>
            </a:solidFill>
            <a:ln w="9525">
              <a:noFill/>
              <a:miter lim="800000"/>
              <a:headEnd/>
              <a:tailEnd/>
            </a:ln>
          </p:spPr>
        </p:pic>
      </p:grpSp>
      <p:sp>
        <p:nvSpPr>
          <p:cNvPr id="29701" name="Заголовок 1"/>
          <p:cNvSpPr>
            <a:spLocks noGrp="1"/>
          </p:cNvSpPr>
          <p:nvPr>
            <p:ph type="title"/>
          </p:nvPr>
        </p:nvSpPr>
        <p:spPr>
          <a:xfrm>
            <a:off x="457204" y="76202"/>
            <a:ext cx="8226425" cy="1143001"/>
          </a:xfrm>
        </p:spPr>
        <p:txBody>
          <a:bodyPr rtlCol="0">
            <a:normAutofit/>
          </a:bodyPr>
          <a:lstStyle/>
          <a:p>
            <a:pPr eaLnBrk="1" fontAlgn="auto" hangingPunct="1">
              <a:spcAft>
                <a:spcPts val="0"/>
              </a:spcAft>
              <a:defRPr/>
            </a:pPr>
            <a:r>
              <a:rPr lang="ru-RU" sz="3600" b="1" dirty="0" smtClean="0"/>
              <a:t>Исходные яркости в красном канале</a:t>
            </a:r>
            <a:endParaRPr lang="ru-RU" sz="3600" b="1" dirty="0" smtClean="0"/>
          </a:p>
        </p:txBody>
      </p:sp>
      <p:sp>
        <p:nvSpPr>
          <p:cNvPr id="17414" name="Прямоугольник 3"/>
          <p:cNvSpPr>
            <a:spLocks noChangeArrowheads="1"/>
          </p:cNvSpPr>
          <p:nvPr/>
        </p:nvSpPr>
        <p:spPr bwMode="auto">
          <a:xfrm>
            <a:off x="5903917" y="984249"/>
            <a:ext cx="3108325" cy="637754"/>
          </a:xfrm>
          <a:prstGeom prst="rect">
            <a:avLst/>
          </a:prstGeom>
          <a:noFill/>
          <a:ln w="9525">
            <a:noFill/>
            <a:miter lim="800000"/>
            <a:headEnd/>
            <a:tailEnd/>
          </a:ln>
        </p:spPr>
        <p:txBody>
          <a:bodyPr lIns="82945" tIns="41473" rIns="82945" bIns="41473">
            <a:spAutoFit/>
          </a:bodyPr>
          <a:lstStyle/>
          <a:p>
            <a:r>
              <a:rPr lang="en-US" b="1" i="1" dirty="0"/>
              <a:t>MERIS </a:t>
            </a:r>
            <a:r>
              <a:rPr lang="en-US" b="1" i="1" dirty="0" smtClean="0"/>
              <a:t>(</a:t>
            </a:r>
            <a:r>
              <a:rPr lang="ru-RU" b="1" i="1" dirty="0" smtClean="0"/>
              <a:t>вверху</a:t>
            </a:r>
            <a:r>
              <a:rPr lang="en-US" b="1" i="1" dirty="0" smtClean="0"/>
              <a:t>)</a:t>
            </a:r>
            <a:endParaRPr lang="en-US" b="1" i="1" dirty="0"/>
          </a:p>
          <a:p>
            <a:r>
              <a:rPr lang="ru-RU" i="1" dirty="0" smtClean="0"/>
              <a:t>Май </a:t>
            </a:r>
            <a:r>
              <a:rPr lang="en-US" i="1" dirty="0" smtClean="0"/>
              <a:t>24</a:t>
            </a:r>
            <a:r>
              <a:rPr lang="en-US" i="1" dirty="0"/>
              <a:t>, 2010, 16:17 GMT</a:t>
            </a:r>
          </a:p>
        </p:txBody>
      </p:sp>
      <p:sp>
        <p:nvSpPr>
          <p:cNvPr id="17415" name="Прямоугольник 4"/>
          <p:cNvSpPr>
            <a:spLocks noChangeArrowheads="1"/>
          </p:cNvSpPr>
          <p:nvPr/>
        </p:nvSpPr>
        <p:spPr bwMode="auto">
          <a:xfrm>
            <a:off x="66675" y="5638800"/>
            <a:ext cx="3068638" cy="1191752"/>
          </a:xfrm>
          <a:prstGeom prst="rect">
            <a:avLst/>
          </a:prstGeom>
          <a:noFill/>
          <a:ln w="9525">
            <a:noFill/>
            <a:miter lim="800000"/>
            <a:headEnd/>
            <a:tailEnd/>
          </a:ln>
        </p:spPr>
        <p:txBody>
          <a:bodyPr lIns="82945" tIns="41473" rIns="82945" bIns="41473">
            <a:spAutoFit/>
          </a:bodyPr>
          <a:lstStyle/>
          <a:p>
            <a:pPr algn="r"/>
            <a:endParaRPr lang="en-US" i="1" dirty="0"/>
          </a:p>
          <a:p>
            <a:pPr algn="r"/>
            <a:r>
              <a:rPr lang="en-US" b="1" i="1" dirty="0"/>
              <a:t>MODIS/Terra </a:t>
            </a:r>
            <a:r>
              <a:rPr lang="en-US" b="1" i="1" dirty="0" smtClean="0"/>
              <a:t>(</a:t>
            </a:r>
            <a:r>
              <a:rPr lang="ru-RU" b="1" i="1" dirty="0" smtClean="0"/>
              <a:t>внизу</a:t>
            </a:r>
            <a:r>
              <a:rPr lang="en-US" b="1" i="1" dirty="0" smtClean="0"/>
              <a:t>)</a:t>
            </a:r>
            <a:endParaRPr lang="en-US" i="1" dirty="0"/>
          </a:p>
          <a:p>
            <a:pPr algn="r"/>
            <a:r>
              <a:rPr lang="ru-RU" i="1" dirty="0" smtClean="0"/>
              <a:t>Май </a:t>
            </a:r>
            <a:r>
              <a:rPr lang="en-US" i="1" dirty="0" smtClean="0"/>
              <a:t>24</a:t>
            </a:r>
            <a:r>
              <a:rPr lang="en-US" i="1" dirty="0"/>
              <a:t>, 2010, 16:45 GMT </a:t>
            </a:r>
            <a:r>
              <a:rPr lang="ru-RU" i="1" dirty="0" smtClean="0"/>
              <a:t>и </a:t>
            </a:r>
            <a:r>
              <a:rPr lang="en-US" i="1" dirty="0" smtClean="0"/>
              <a:t>16:50 </a:t>
            </a:r>
            <a:r>
              <a:rPr lang="en-US" i="1" dirty="0"/>
              <a:t>GMT </a:t>
            </a:r>
            <a:endParaRPr lang="ru-RU"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p:cNvSpPr>
            <a:spLocks noGrp="1"/>
          </p:cNvSpPr>
          <p:nvPr>
            <p:ph type="title"/>
          </p:nvPr>
        </p:nvSpPr>
        <p:spPr>
          <a:xfrm>
            <a:off x="5514978" y="273051"/>
            <a:ext cx="3400425" cy="1587500"/>
          </a:xfrm>
        </p:spPr>
        <p:txBody>
          <a:bodyPr>
            <a:normAutofit/>
          </a:bodyPr>
          <a:lstStyle/>
          <a:p>
            <a:pPr eaLnBrk="1" hangingPunct="1"/>
            <a:r>
              <a:rPr lang="ru-RU" b="1" dirty="0" smtClean="0"/>
              <a:t>Синергетика с </a:t>
            </a:r>
            <a:r>
              <a:rPr lang="en-US" b="1" dirty="0" smtClean="0"/>
              <a:t> ASAR</a:t>
            </a:r>
            <a:endParaRPr lang="ru-RU" b="1" dirty="0" smtClean="0"/>
          </a:p>
        </p:txBody>
      </p:sp>
      <p:pic>
        <p:nvPicPr>
          <p:cNvPr id="18435" name="Picture 6"/>
          <p:cNvPicPr>
            <a:picLocks noChangeAspect="1" noChangeArrowheads="1"/>
          </p:cNvPicPr>
          <p:nvPr/>
        </p:nvPicPr>
        <p:blipFill>
          <a:blip r:embed="rId3"/>
          <a:srcRect/>
          <a:stretch>
            <a:fillRect/>
          </a:stretch>
        </p:blipFill>
        <p:spPr bwMode="auto">
          <a:xfrm>
            <a:off x="3629026" y="2644777"/>
            <a:ext cx="5514975" cy="4162425"/>
          </a:xfrm>
          <a:prstGeom prst="rect">
            <a:avLst/>
          </a:prstGeom>
          <a:solidFill>
            <a:srgbClr val="FFFFFF"/>
          </a:solidFill>
          <a:ln w="9525">
            <a:noFill/>
            <a:miter lim="800000"/>
            <a:headEnd/>
            <a:tailEnd/>
          </a:ln>
        </p:spPr>
      </p:pic>
      <p:pic>
        <p:nvPicPr>
          <p:cNvPr id="18436" name="Picture 5"/>
          <p:cNvPicPr>
            <a:picLocks noChangeAspect="1" noChangeArrowheads="1"/>
          </p:cNvPicPr>
          <p:nvPr/>
        </p:nvPicPr>
        <p:blipFill>
          <a:blip r:embed="rId4"/>
          <a:srcRect/>
          <a:stretch>
            <a:fillRect/>
          </a:stretch>
        </p:blipFill>
        <p:spPr bwMode="auto">
          <a:xfrm>
            <a:off x="4" y="-146049"/>
            <a:ext cx="5514975" cy="4162425"/>
          </a:xfrm>
          <a:prstGeom prst="rect">
            <a:avLst/>
          </a:prstGeom>
          <a:solidFill>
            <a:srgbClr val="FFFFFF"/>
          </a:solidFill>
          <a:ln w="9525">
            <a:noFill/>
            <a:miter lim="800000"/>
            <a:headEnd/>
            <a:tailEnd/>
          </a:ln>
        </p:spPr>
      </p:pic>
      <p:sp>
        <p:nvSpPr>
          <p:cNvPr id="18437" name="Прямоугольник 3"/>
          <p:cNvSpPr>
            <a:spLocks noChangeArrowheads="1"/>
          </p:cNvSpPr>
          <p:nvPr/>
        </p:nvSpPr>
        <p:spPr bwMode="auto">
          <a:xfrm>
            <a:off x="849317" y="17464"/>
            <a:ext cx="2259429" cy="422310"/>
          </a:xfrm>
          <a:prstGeom prst="rect">
            <a:avLst/>
          </a:prstGeom>
          <a:noFill/>
          <a:ln w="9525">
            <a:noFill/>
            <a:miter lim="800000"/>
            <a:headEnd/>
            <a:tailEnd/>
          </a:ln>
        </p:spPr>
        <p:txBody>
          <a:bodyPr wrap="none" lIns="82945" tIns="41473" rIns="82945" bIns="41473">
            <a:spAutoFit/>
          </a:bodyPr>
          <a:lstStyle/>
          <a:p>
            <a:r>
              <a:rPr lang="en-US" sz="2200" b="1" i="1"/>
              <a:t>ASAR (15:58 GMT)</a:t>
            </a:r>
            <a:endParaRPr lang="ru-RU" sz="2200" b="1"/>
          </a:p>
        </p:txBody>
      </p:sp>
      <p:sp>
        <p:nvSpPr>
          <p:cNvPr id="18438" name="Прямоугольник 4"/>
          <p:cNvSpPr>
            <a:spLocks noChangeArrowheads="1"/>
          </p:cNvSpPr>
          <p:nvPr/>
        </p:nvSpPr>
        <p:spPr bwMode="auto">
          <a:xfrm>
            <a:off x="5746751" y="2905125"/>
            <a:ext cx="2381258" cy="422310"/>
          </a:xfrm>
          <a:prstGeom prst="rect">
            <a:avLst/>
          </a:prstGeom>
          <a:noFill/>
          <a:ln w="9525">
            <a:noFill/>
            <a:miter lim="800000"/>
            <a:headEnd/>
            <a:tailEnd/>
          </a:ln>
        </p:spPr>
        <p:txBody>
          <a:bodyPr wrap="none" lIns="82945" tIns="41473" rIns="82945" bIns="41473">
            <a:spAutoFit/>
          </a:bodyPr>
          <a:lstStyle/>
          <a:p>
            <a:r>
              <a:rPr lang="en-US" sz="2200" b="1" i="1"/>
              <a:t>MERIS (15:56.GMT)</a:t>
            </a:r>
            <a:endParaRPr lang="ru-RU" sz="2200" b="1"/>
          </a:p>
        </p:txBody>
      </p:sp>
      <p:sp>
        <p:nvSpPr>
          <p:cNvPr id="18440" name="Прямоугольник 10"/>
          <p:cNvSpPr>
            <a:spLocks noChangeArrowheads="1"/>
          </p:cNvSpPr>
          <p:nvPr/>
        </p:nvSpPr>
        <p:spPr bwMode="auto">
          <a:xfrm>
            <a:off x="1254922" y="4302090"/>
            <a:ext cx="2174078" cy="422310"/>
          </a:xfrm>
          <a:prstGeom prst="rect">
            <a:avLst/>
          </a:prstGeom>
          <a:noFill/>
          <a:ln w="9525">
            <a:noFill/>
            <a:miter lim="800000"/>
            <a:headEnd/>
            <a:tailEnd/>
          </a:ln>
        </p:spPr>
        <p:txBody>
          <a:bodyPr wrap="square" lIns="82945" tIns="41473" rIns="82945" bIns="41473">
            <a:spAutoFit/>
          </a:bodyPr>
          <a:lstStyle/>
          <a:p>
            <a:r>
              <a:rPr lang="en-US" sz="2200" b="1" i="1" dirty="0"/>
              <a:t>26 </a:t>
            </a:r>
            <a:r>
              <a:rPr lang="ru-RU" sz="2200" b="1" i="1" dirty="0"/>
              <a:t>Апреля</a:t>
            </a:r>
            <a:r>
              <a:rPr lang="en-US" sz="2200" b="1" i="1" dirty="0"/>
              <a:t> 2010</a:t>
            </a:r>
            <a:endParaRPr lang="ru-RU" sz="2200" b="1" dirty="0"/>
          </a:p>
        </p:txBody>
      </p:sp>
      <p:sp>
        <p:nvSpPr>
          <p:cNvPr id="18441" name="Rectangle 9"/>
          <p:cNvSpPr>
            <a:spLocks noChangeArrowheads="1"/>
          </p:cNvSpPr>
          <p:nvPr/>
        </p:nvSpPr>
        <p:spPr bwMode="auto">
          <a:xfrm>
            <a:off x="4" y="-180376"/>
            <a:ext cx="167575" cy="360755"/>
          </a:xfrm>
          <a:prstGeom prst="rect">
            <a:avLst/>
          </a:prstGeom>
          <a:noFill/>
          <a:ln w="9525">
            <a:noFill/>
            <a:miter lim="800000"/>
            <a:headEnd/>
            <a:tailEnd/>
          </a:ln>
          <a:effectLst/>
        </p:spPr>
        <p:txBody>
          <a:bodyPr wrap="none" lIns="82945" tIns="41473" rIns="82945" bIns="41473" anchor="ctr">
            <a:spAutoFit/>
          </a:bodyPr>
          <a:lstStyle/>
          <a:p>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ru-RU" dirty="0" smtClean="0"/>
              <a:t>Результаты анализа нефтяных сликов</a:t>
            </a:r>
            <a:endParaRPr lang="en-US" dirty="0"/>
          </a:p>
        </p:txBody>
      </p:sp>
      <p:pic>
        <p:nvPicPr>
          <p:cNvPr id="3" name="Picture 7"/>
          <p:cNvPicPr>
            <a:picLocks noChangeAspect="1" noChangeArrowheads="1"/>
          </p:cNvPicPr>
          <p:nvPr/>
        </p:nvPicPr>
        <p:blipFill>
          <a:blip r:embed="rId4"/>
          <a:srcRect/>
          <a:stretch>
            <a:fillRect/>
          </a:stretch>
        </p:blipFill>
        <p:spPr bwMode="auto">
          <a:xfrm>
            <a:off x="4724400" y="2233408"/>
            <a:ext cx="4248041" cy="3960000"/>
          </a:xfrm>
          <a:prstGeom prst="rect">
            <a:avLst/>
          </a:prstGeom>
          <a:solidFill>
            <a:srgbClr val="FFFFFF"/>
          </a:solidFill>
          <a:ln w="9525">
            <a:noFill/>
            <a:miter lim="800000"/>
            <a:headEnd/>
            <a:tailEnd/>
          </a:ln>
        </p:spPr>
      </p:pic>
      <p:pic>
        <p:nvPicPr>
          <p:cNvPr id="5" name="Picture 4"/>
          <p:cNvPicPr>
            <a:picLocks noChangeAspect="1"/>
          </p:cNvPicPr>
          <p:nvPr/>
        </p:nvPicPr>
        <p:blipFill rotWithShape="1">
          <a:blip r:embed="rId5" cstate="print">
            <a:extLst>
              <a:ext uri="{28A0092B-C50C-407E-A947-70E740481C1C}">
                <a14:useLocalDpi xmlns:a14="http://schemas.microsoft.com/office/drawing/2010/main" val="0"/>
              </a:ext>
            </a:extLst>
          </a:blip>
          <a:srcRect l="50000"/>
          <a:stretch/>
        </p:blipFill>
        <p:spPr>
          <a:xfrm>
            <a:off x="198682" y="2233408"/>
            <a:ext cx="4290328" cy="3960000"/>
          </a:xfrm>
          <a:prstGeom prst="rect">
            <a:avLst/>
          </a:prstGeom>
        </p:spPr>
      </p:pic>
      <p:graphicFrame>
        <p:nvGraphicFramePr>
          <p:cNvPr id="4" name="Объект 6"/>
          <p:cNvGraphicFramePr>
            <a:graphicFrameLocks noChangeAspect="1"/>
          </p:cNvGraphicFramePr>
          <p:nvPr>
            <p:extLst>
              <p:ext uri="{D42A27DB-BD31-4B8C-83A1-F6EECF244321}">
                <p14:modId xmlns:p14="http://schemas.microsoft.com/office/powerpoint/2010/main" val="2752702212"/>
              </p:ext>
            </p:extLst>
          </p:nvPr>
        </p:nvGraphicFramePr>
        <p:xfrm>
          <a:off x="5456479" y="1981200"/>
          <a:ext cx="3077921" cy="609600"/>
        </p:xfrm>
        <a:graphic>
          <a:graphicData uri="http://schemas.openxmlformats.org/presentationml/2006/ole">
            <mc:AlternateContent xmlns:mc="http://schemas.openxmlformats.org/markup-compatibility/2006">
              <mc:Choice xmlns:v="urn:schemas-microsoft-com:vml" Requires="v">
                <p:oleObj spid="_x0000_s63511" name="MathType 6.0 Equation" r:id="rId6" imgW="568097" imgH="113619" progId="Equation.DSMT4">
                  <p:embed/>
                </p:oleObj>
              </mc:Choice>
              <mc:Fallback>
                <p:oleObj name="MathType 6.0 Equation" r:id="rId6" imgW="568097" imgH="113619"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56479" y="1981200"/>
                        <a:ext cx="3077921" cy="609600"/>
                      </a:xfrm>
                      <a:prstGeom prst="rect">
                        <a:avLst/>
                      </a:prstGeom>
                      <a:solidFill>
                        <a:srgbClr val="66CCFF"/>
                      </a:solidFill>
                    </p:spPr>
                  </p:pic>
                </p:oleObj>
              </mc:Fallback>
            </mc:AlternateContent>
          </a:graphicData>
        </a:graphic>
      </p:graphicFrame>
    </p:spTree>
    <p:extLst>
      <p:ext uri="{BB962C8B-B14F-4D97-AF65-F5344CB8AC3E}">
        <p14:creationId xmlns:p14="http://schemas.microsoft.com/office/powerpoint/2010/main" val="40175420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15900" y="1752603"/>
            <a:ext cx="8712200" cy="5105399"/>
          </a:xfrm>
        </p:spPr>
        <p:txBody>
          <a:bodyPr>
            <a:normAutofit/>
          </a:bodyPr>
          <a:lstStyle/>
          <a:p>
            <a:pPr marL="514350" indent="-514350">
              <a:buFont typeface="+mj-lt"/>
              <a:buAutoNum type="romanUcPeriod"/>
            </a:pPr>
            <a:r>
              <a:rPr lang="ru-RU" dirty="0" smtClean="0">
                <a:solidFill>
                  <a:schemeClr val="tx1"/>
                </a:solidFill>
              </a:rPr>
              <a:t>разработанный метод позволяет работать с различными оптическими спектрометрами благодаря использованию передаточной функции, которая напрямую зависит от наблюдаемых градиентов яркости солнечного блика, бе</a:t>
            </a:r>
            <a:r>
              <a:rPr lang="en-US" dirty="0" smtClean="0">
                <a:solidFill>
                  <a:schemeClr val="tx1"/>
                </a:solidFill>
              </a:rPr>
              <a:t>з</a:t>
            </a:r>
            <a:r>
              <a:rPr lang="ru-RU" dirty="0" smtClean="0">
                <a:solidFill>
                  <a:schemeClr val="tx1"/>
                </a:solidFill>
              </a:rPr>
              <a:t> априорного задания плотности распределения уклонов;</a:t>
            </a:r>
          </a:p>
          <a:p>
            <a:pPr marL="514350" indent="-514350">
              <a:buFont typeface="+mj-lt"/>
              <a:buAutoNum type="romanUcPeriod"/>
            </a:pPr>
            <a:r>
              <a:rPr lang="ru-RU" b="1" dirty="0" smtClean="0">
                <a:solidFill>
                  <a:schemeClr val="tx1"/>
                </a:solidFill>
              </a:rPr>
              <a:t>контрасты СКН в нефтяных сликах систематически ниже контрастов СКН в сликах биологического происхождения;</a:t>
            </a:r>
          </a:p>
          <a:p>
            <a:pPr marL="514350" indent="-514350">
              <a:buFont typeface="+mj-lt"/>
              <a:buAutoNum type="romanUcPeriod"/>
            </a:pPr>
            <a:r>
              <a:rPr lang="ru-RU" b="1" dirty="0" smtClean="0">
                <a:solidFill>
                  <a:schemeClr val="tx1"/>
                </a:solidFill>
              </a:rPr>
              <a:t>для одного и того же слика, сформированного тонкой нефтяной плёнкой, контрасты УЭПР примерно в 1.6 раза сильнее контрастов СКН;</a:t>
            </a:r>
            <a:endParaRPr lang="ru-RU" dirty="0" smtClean="0">
              <a:solidFill>
                <a:schemeClr val="tx1"/>
              </a:solidFill>
            </a:endParaRPr>
          </a:p>
        </p:txBody>
      </p:sp>
      <p:sp>
        <p:nvSpPr>
          <p:cNvPr id="2" name="Заголовок 1"/>
          <p:cNvSpPr>
            <a:spLocks noGrp="1"/>
          </p:cNvSpPr>
          <p:nvPr>
            <p:ph type="title"/>
          </p:nvPr>
        </p:nvSpPr>
        <p:spPr/>
        <p:txBody>
          <a:bodyPr>
            <a:noAutofit/>
          </a:bodyPr>
          <a:lstStyle/>
          <a:p>
            <a:r>
              <a:rPr lang="ru-RU" sz="4000" dirty="0" smtClean="0"/>
              <a:t>Положения, выносимые на защиту</a:t>
            </a:r>
            <a:endParaRPr lang="en-US" sz="4000" dirty="0"/>
          </a:p>
        </p:txBody>
      </p:sp>
    </p:spTree>
    <p:extLst>
      <p:ext uri="{BB962C8B-B14F-4D97-AF65-F5344CB8AC3E}">
        <p14:creationId xmlns:p14="http://schemas.microsoft.com/office/powerpoint/2010/main" val="3872302464"/>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5" y="1752600"/>
            <a:ext cx="8762999" cy="4800600"/>
          </a:xfrm>
        </p:spPr>
        <p:txBody>
          <a:bodyPr>
            <a:normAutofit/>
          </a:bodyPr>
          <a:lstStyle/>
          <a:p>
            <a:pPr marL="457200" indent="-457200">
              <a:spcBef>
                <a:spcPts val="0"/>
              </a:spcBef>
              <a:buClrTx/>
              <a:buSzTx/>
              <a:buFont typeface="+mj-lt"/>
              <a:buAutoNum type="arabicPeriod"/>
              <a:defRPr/>
            </a:pPr>
            <a:r>
              <a:rPr lang="ru-RU" dirty="0" smtClean="0">
                <a:solidFill>
                  <a:schemeClr val="tx1"/>
                </a:solidFill>
              </a:rPr>
              <a:t>В первой главе</a:t>
            </a:r>
            <a:r>
              <a:rPr lang="en-US" dirty="0" smtClean="0">
                <a:solidFill>
                  <a:schemeClr val="tx1"/>
                </a:solidFill>
              </a:rPr>
              <a:t> о</a:t>
            </a:r>
            <a:r>
              <a:rPr lang="ru-RU" dirty="0" smtClean="0">
                <a:solidFill>
                  <a:schemeClr val="tx1"/>
                </a:solidFill>
              </a:rPr>
              <a:t>писывается метод восстановления пространственных вариаций среднеквадратичного наклона (СКН) морской поверхности по солнечному блику</a:t>
            </a:r>
            <a:r>
              <a:rPr lang="en-US" dirty="0" smtClean="0">
                <a:solidFill>
                  <a:schemeClr val="tx1"/>
                </a:solidFill>
              </a:rPr>
              <a:t>.</a:t>
            </a:r>
          </a:p>
          <a:p>
            <a:pPr marL="457200" indent="-457200">
              <a:spcBef>
                <a:spcPts val="0"/>
              </a:spcBef>
              <a:buClrTx/>
              <a:buSzTx/>
              <a:buFont typeface="+mj-lt"/>
              <a:buAutoNum type="arabicPeriod"/>
              <a:defRPr/>
            </a:pPr>
            <a:endParaRPr lang="en-US" dirty="0" smtClean="0">
              <a:solidFill>
                <a:schemeClr val="tx1"/>
              </a:solidFill>
            </a:endParaRPr>
          </a:p>
          <a:p>
            <a:pPr marL="457200" indent="-457200">
              <a:spcBef>
                <a:spcPts val="0"/>
              </a:spcBef>
              <a:buClrTx/>
              <a:buSzTx/>
              <a:buFont typeface="+mj-lt"/>
              <a:buAutoNum type="arabicPeriod"/>
              <a:defRPr/>
            </a:pPr>
            <a:r>
              <a:rPr lang="ru-RU" dirty="0" smtClean="0">
                <a:solidFill>
                  <a:schemeClr val="tx1"/>
                </a:solidFill>
              </a:rPr>
              <a:t>Во второй главе метод, описанный в первой главе, применяется для исследования морской поверхности, покрытой нефтяными плёнками естественного и техногенного происхождения</a:t>
            </a:r>
            <a:r>
              <a:rPr lang="en-US" dirty="0" smtClean="0">
                <a:solidFill>
                  <a:schemeClr val="tx1"/>
                </a:solidFill>
              </a:rPr>
              <a:t>.</a:t>
            </a:r>
          </a:p>
          <a:p>
            <a:pPr marL="457200" indent="-457200">
              <a:spcBef>
                <a:spcPts val="0"/>
              </a:spcBef>
              <a:buClrTx/>
              <a:buSzTx/>
              <a:buFont typeface="+mj-lt"/>
              <a:buAutoNum type="arabicPeriod"/>
              <a:defRPr/>
            </a:pPr>
            <a:endParaRPr lang="en-US" dirty="0" smtClean="0">
              <a:solidFill>
                <a:schemeClr val="tx1"/>
              </a:solidFill>
            </a:endParaRPr>
          </a:p>
          <a:p>
            <a:pPr marL="457200" indent="-457200">
              <a:spcBef>
                <a:spcPts val="0"/>
              </a:spcBef>
              <a:buClrTx/>
              <a:buSzTx/>
              <a:buFont typeface="+mj-lt"/>
              <a:buAutoNum type="arabicPeriod"/>
              <a:defRPr/>
            </a:pPr>
            <a:r>
              <a:rPr lang="ru-RU" b="1" dirty="0" smtClean="0">
                <a:solidFill>
                  <a:schemeClr val="tx1"/>
                </a:solidFill>
              </a:rPr>
              <a:t>В третьей главе рассматриваются примеры исследования суб- и мезомасштабной динамики Океана по оптическим и радиолокационным изображениям.</a:t>
            </a:r>
            <a:endParaRPr lang="en-US" b="1" dirty="0"/>
          </a:p>
        </p:txBody>
      </p:sp>
      <p:sp>
        <p:nvSpPr>
          <p:cNvPr id="3" name="Title 2"/>
          <p:cNvSpPr>
            <a:spLocks noGrp="1"/>
          </p:cNvSpPr>
          <p:nvPr>
            <p:ph type="title"/>
          </p:nvPr>
        </p:nvSpPr>
        <p:spPr/>
        <p:txBody>
          <a:bodyPr/>
          <a:lstStyle/>
          <a:p>
            <a:r>
              <a:rPr lang="ru-RU" b="1" dirty="0" smtClean="0"/>
              <a:t>Содержание диссертации</a:t>
            </a:r>
            <a:endParaRPr lang="en-US" b="1" dirty="0"/>
          </a:p>
        </p:txBody>
      </p:sp>
    </p:spTree>
    <p:extLst>
      <p:ext uri="{BB962C8B-B14F-4D97-AF65-F5344CB8AC3E}">
        <p14:creationId xmlns:p14="http://schemas.microsoft.com/office/powerpoint/2010/main" val="16771876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Внутренние волны (ВВ)</a:t>
            </a:r>
            <a:endParaRPr lang="ru-RU" dirty="0"/>
          </a:p>
        </p:txBody>
      </p:sp>
      <p:sp>
        <p:nvSpPr>
          <p:cNvPr id="16387" name="Прямоугольник 3"/>
          <p:cNvSpPr>
            <a:spLocks noChangeArrowheads="1"/>
          </p:cNvSpPr>
          <p:nvPr/>
        </p:nvSpPr>
        <p:spPr bwMode="auto">
          <a:xfrm>
            <a:off x="391681" y="1752603"/>
            <a:ext cx="875232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u-RU" sz="2700" dirty="0" smtClean="0"/>
              <a:t>Далее, </a:t>
            </a:r>
            <a:r>
              <a:rPr lang="ru-RU" sz="2700" dirty="0"/>
              <a:t>разработанный алгоритм применяется к спутниковым оптическим изображениям внутренних волн (ВВ),  </a:t>
            </a:r>
            <a:r>
              <a:rPr lang="ru-RU" sz="2700" dirty="0" smtClean="0"/>
              <a:t>- </a:t>
            </a:r>
            <a:r>
              <a:rPr lang="ru-RU" sz="2700" dirty="0"/>
              <a:t>как простейшем типе течений</a:t>
            </a:r>
            <a:endParaRPr lang="ru-RU" sz="2700" dirty="0" smtClean="0"/>
          </a:p>
          <a:p>
            <a:endParaRPr lang="en-US" sz="2700" dirty="0" smtClean="0"/>
          </a:p>
          <a:p>
            <a:r>
              <a:rPr lang="ru-RU" sz="2700" dirty="0" smtClean="0"/>
              <a:t>В </a:t>
            </a:r>
            <a:r>
              <a:rPr lang="ru-RU" sz="2700" dirty="0"/>
              <a:t>качестве примера выбран район западно-экваториальной Атлантики, напротив устья реки </a:t>
            </a:r>
            <a:r>
              <a:rPr lang="ru-RU" sz="2700" dirty="0" smtClean="0"/>
              <a:t>Амазонки</a:t>
            </a:r>
          </a:p>
          <a:p>
            <a:endParaRPr lang="ru-RU" sz="2700" dirty="0"/>
          </a:p>
          <a:p>
            <a:r>
              <a:rPr lang="ru-RU" sz="2700" dirty="0" smtClean="0"/>
              <a:t>область </a:t>
            </a:r>
            <a:r>
              <a:rPr lang="ru-RU" sz="2700" dirty="0"/>
              <a:t>регулярного возникновения интенсивных ВВ, формируемых полусуточными приливными волнами (см. например, [</a:t>
            </a:r>
            <a:r>
              <a:rPr lang="ru-RU" sz="2700" dirty="0" err="1"/>
              <a:t>Ivanov</a:t>
            </a:r>
            <a:r>
              <a:rPr lang="ru-RU" sz="2700" dirty="0"/>
              <a:t>, </a:t>
            </a:r>
            <a:r>
              <a:rPr lang="ru-RU" sz="2700" dirty="0" err="1"/>
              <a:t>Pelinovsky</a:t>
            </a:r>
            <a:r>
              <a:rPr lang="ru-RU" sz="2700" dirty="0"/>
              <a:t>, </a:t>
            </a:r>
            <a:r>
              <a:rPr lang="ru-RU" sz="2700" dirty="0" err="1"/>
              <a:t>Talipova</a:t>
            </a:r>
            <a:r>
              <a:rPr lang="ru-RU" sz="2700" dirty="0"/>
              <a:t>, </a:t>
            </a:r>
            <a:r>
              <a:rPr lang="ru-RU" sz="2700" dirty="0" smtClean="0"/>
              <a:t>1993, </a:t>
            </a:r>
            <a:r>
              <a:rPr lang="en-US" sz="2700" dirty="0" smtClean="0"/>
              <a:t>Burdyugov </a:t>
            </a:r>
            <a:r>
              <a:rPr lang="en-US" sz="2700" dirty="0"/>
              <a:t>et al., 1986; </a:t>
            </a:r>
            <a:r>
              <a:rPr lang="en-US" sz="2700" dirty="0" err="1"/>
              <a:t>Ivanov</a:t>
            </a:r>
            <a:r>
              <a:rPr lang="en-US" sz="2700" dirty="0"/>
              <a:t> et al., </a:t>
            </a:r>
            <a:r>
              <a:rPr lang="en-US" sz="2700" dirty="0" smtClean="0"/>
              <a:t>1993]).</a:t>
            </a:r>
            <a:endParaRPr lang="en-US" sz="2700" dirty="0"/>
          </a:p>
        </p:txBody>
      </p:sp>
    </p:spTree>
    <p:extLst>
      <p:ext uri="{BB962C8B-B14F-4D97-AF65-F5344CB8AC3E}">
        <p14:creationId xmlns:p14="http://schemas.microsoft.com/office/powerpoint/2010/main" val="3247780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8281"/>
            <a:ext cx="5551200" cy="664272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1" descr="D:\Documents\АСПИРАНТУРА\NIERSC\Presentations Papers\Bergen Workshop Dec 2009\figures\Amazon_InternalWaves_2009264.1620\MYD02QKM.A2009264.1620-Variations MS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441"/>
            <a:ext cx="5551200" cy="67132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413" name="Прямоугольник 2"/>
          <p:cNvSpPr>
            <a:spLocks noChangeArrowheads="1"/>
          </p:cNvSpPr>
          <p:nvPr/>
        </p:nvSpPr>
        <p:spPr bwMode="auto">
          <a:xfrm>
            <a:off x="6096004" y="5672321"/>
            <a:ext cx="2743199" cy="8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633" b="1" dirty="0" smtClean="0"/>
              <a:t>MODIS/Aqua</a:t>
            </a:r>
            <a:r>
              <a:rPr lang="ru-RU" sz="1633" b="1" dirty="0" smtClean="0"/>
              <a:t> </a:t>
            </a:r>
            <a:r>
              <a:rPr lang="en-US" sz="1633" b="1" dirty="0" smtClean="0"/>
              <a:t>RGB </a:t>
            </a:r>
            <a:r>
              <a:rPr lang="ru-RU" sz="1633" b="1" dirty="0" smtClean="0"/>
              <a:t>композит</a:t>
            </a:r>
            <a:endParaRPr lang="en-US" sz="1633" b="1" dirty="0"/>
          </a:p>
          <a:p>
            <a:r>
              <a:rPr lang="ru-RU" sz="1633" b="1" dirty="0" smtClean="0"/>
              <a:t>Район устья Амазонки</a:t>
            </a:r>
            <a:endParaRPr lang="en-US" sz="1633" b="1" dirty="0"/>
          </a:p>
          <a:p>
            <a:r>
              <a:rPr lang="ru-RU" sz="1633" b="1" dirty="0" smtClean="0"/>
              <a:t>26 Апреля</a:t>
            </a:r>
            <a:r>
              <a:rPr lang="en-US" sz="1633" b="1" dirty="0" smtClean="0"/>
              <a:t>, </a:t>
            </a:r>
            <a:r>
              <a:rPr lang="en-US" sz="1633" b="1" dirty="0"/>
              <a:t>2009, 16:20.</a:t>
            </a:r>
            <a:endParaRPr lang="ru-RU" sz="1633" b="1" dirty="0"/>
          </a:p>
        </p:txBody>
      </p:sp>
      <p:pic>
        <p:nvPicPr>
          <p:cNvPr id="17414" name="Picture 80" descr="D:\MODIS_files\amazon\MYBRGB.A2009264.1620.005.200926519301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9041" y="1404361"/>
            <a:ext cx="3494880" cy="423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Oval 2"/>
          <p:cNvSpPr>
            <a:spLocks noChangeArrowheads="1"/>
          </p:cNvSpPr>
          <p:nvPr/>
        </p:nvSpPr>
        <p:spPr bwMode="auto">
          <a:xfrm flipH="1">
            <a:off x="6675841" y="2765161"/>
            <a:ext cx="712800" cy="972000"/>
          </a:xfrm>
          <a:prstGeom prst="ellipse">
            <a:avLst/>
          </a:prstGeom>
          <a:noFill/>
          <a:ln w="381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75238" tIns="37620" rIns="75238" bIns="37620" anchor="ctr"/>
          <a:lstStyle/>
          <a:p>
            <a:endParaRPr lang="ru-RU" sz="1633">
              <a:latin typeface="Lucida Sans Unicode" panose="020B0602030504020204" pitchFamily="34" charset="0"/>
            </a:endParaRPr>
          </a:p>
        </p:txBody>
      </p:sp>
      <p:cxnSp>
        <p:nvCxnSpPr>
          <p:cNvPr id="7" name="Прямая со стрелкой 6"/>
          <p:cNvCxnSpPr>
            <a:stCxn id="17415" idx="6"/>
          </p:cNvCxnSpPr>
          <p:nvPr/>
        </p:nvCxnSpPr>
        <p:spPr bwMode="auto">
          <a:xfrm flipH="1">
            <a:off x="4507201" y="3250441"/>
            <a:ext cx="2168640" cy="178560"/>
          </a:xfrm>
          <a:prstGeom prst="straightConnector1">
            <a:avLst/>
          </a:prstGeom>
          <a:solidFill>
            <a:srgbClr val="00B8FF"/>
          </a:solidFill>
          <a:ln w="76200" cap="flat" cmpd="sng" algn="ctr">
            <a:solidFill>
              <a:srgbClr val="00B0F0"/>
            </a:solidFill>
            <a:prstDash val="solid"/>
            <a:round/>
            <a:headEnd type="none" w="med" len="med"/>
            <a:tailEnd type="arrow"/>
          </a:ln>
          <a:effectLst>
            <a:outerShdw blurRad="50800" dist="38100" dir="8100000" algn="tr" rotWithShape="0">
              <a:prstClr val="black">
                <a:alpha val="40000"/>
              </a:prstClr>
            </a:outerShdw>
          </a:effectLst>
        </p:spPr>
      </p:cxnSp>
      <p:sp>
        <p:nvSpPr>
          <p:cNvPr id="2" name="Исходные ярксоти"/>
          <p:cNvSpPr>
            <a:spLocks noGrp="1"/>
          </p:cNvSpPr>
          <p:nvPr>
            <p:ph type="title"/>
          </p:nvPr>
        </p:nvSpPr>
        <p:spPr>
          <a:xfrm>
            <a:off x="5551204" y="273961"/>
            <a:ext cx="3287999" cy="1143360"/>
          </a:xfrm>
        </p:spPr>
        <p:txBody>
          <a:bodyPr>
            <a:normAutofit fontScale="90000"/>
          </a:bodyPr>
          <a:lstStyle/>
          <a:p>
            <a:pPr>
              <a:defRPr/>
            </a:pPr>
            <a:r>
              <a:rPr lang="ru-RU" dirty="0"/>
              <a:t>Исходные </a:t>
            </a:r>
            <a:r>
              <a:rPr lang="ru-RU" dirty="0" err="1"/>
              <a:t>ярксоти</a:t>
            </a:r>
            <a:endParaRPr lang="ru-RU" dirty="0"/>
          </a:p>
        </p:txBody>
      </p:sp>
      <p:sp>
        <p:nvSpPr>
          <p:cNvPr id="9" name="Контрасты СКН"/>
          <p:cNvSpPr txBox="1">
            <a:spLocks/>
          </p:cNvSpPr>
          <p:nvPr/>
        </p:nvSpPr>
        <p:spPr>
          <a:xfrm>
            <a:off x="5551201" y="253314"/>
            <a:ext cx="3287999" cy="114336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ru-RU" dirty="0" smtClean="0"/>
              <a:t>Контрасты СКН</a:t>
            </a:r>
            <a:endParaRPr lang="ru-RU" dirty="0"/>
          </a:p>
        </p:txBody>
      </p:sp>
    </p:spTree>
    <p:extLst>
      <p:ext uri="{BB962C8B-B14F-4D97-AF65-F5344CB8AC3E}">
        <p14:creationId xmlns:p14="http://schemas.microsoft.com/office/powerpoint/2010/main" val="1401113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1"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82" descr="D:\Documents\АСПИРАНТУРА\NIERSC\Presentations Papers\Bergen Workshop Dec 2009\figures\Amazon_InternalWaves_2009264.1620\MYD021KM.A2009264.1620-Cropped transe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00" y="361"/>
            <a:ext cx="8974080" cy="66945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Заголовок 1"/>
          <p:cNvSpPr>
            <a:spLocks noGrp="1"/>
          </p:cNvSpPr>
          <p:nvPr>
            <p:ph type="title"/>
          </p:nvPr>
        </p:nvSpPr>
        <p:spPr>
          <a:xfrm>
            <a:off x="3886200" y="4637161"/>
            <a:ext cx="3886920" cy="1143360"/>
          </a:xfrm>
        </p:spPr>
        <p:txBody>
          <a:bodyPr>
            <a:normAutofit fontScale="90000"/>
          </a:bodyPr>
          <a:lstStyle/>
          <a:p>
            <a:pPr>
              <a:defRPr/>
            </a:pPr>
            <a:r>
              <a:rPr lang="ru-RU" dirty="0" smtClean="0"/>
              <a:t>Контрасты СКН</a:t>
            </a:r>
            <a:endParaRPr lang="ru-RU" dirty="0"/>
          </a:p>
        </p:txBody>
      </p:sp>
    </p:spTree>
    <p:extLst>
      <p:ext uri="{BB962C8B-B14F-4D97-AF65-F5344CB8AC3E}">
        <p14:creationId xmlns:p14="http://schemas.microsoft.com/office/powerpoint/2010/main" val="3206102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0"/>
            <a:ext cx="8229600" cy="1252728"/>
          </a:xfrm>
        </p:spPr>
        <p:txBody>
          <a:bodyPr>
            <a:normAutofit/>
          </a:bodyPr>
          <a:lstStyle/>
          <a:p>
            <a:pPr>
              <a:defRPr/>
            </a:pPr>
            <a:r>
              <a:rPr lang="ru-RU" dirty="0"/>
              <a:t>Профиль вариаций </a:t>
            </a:r>
            <a:r>
              <a:rPr lang="ru-RU" dirty="0" smtClean="0"/>
              <a:t>СКН</a:t>
            </a:r>
            <a:endParaRPr lang="ru-RU" dirty="0"/>
          </a:p>
        </p:txBody>
      </p:sp>
      <p:pic>
        <p:nvPicPr>
          <p:cNvPr id="19459" name="Picture 83"/>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1" y="990600"/>
            <a:ext cx="9125280" cy="38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Прямоугольник 4"/>
          <p:cNvSpPr>
            <a:spLocks noChangeArrowheads="1"/>
          </p:cNvSpPr>
          <p:nvPr/>
        </p:nvSpPr>
        <p:spPr bwMode="auto">
          <a:xfrm>
            <a:off x="-44639" y="4499294"/>
            <a:ext cx="915696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u-RU" sz="1600" dirty="0"/>
              <a:t>Профиль контрастов СКН (сплошная линия) вдоль сечения A-B. </a:t>
            </a:r>
            <a:endParaRPr lang="ru-RU" sz="1600" dirty="0" smtClean="0"/>
          </a:p>
          <a:p>
            <a:r>
              <a:rPr lang="ru-RU" sz="1600" dirty="0"/>
              <a:t>П</a:t>
            </a:r>
            <a:r>
              <a:rPr lang="ru-RU" sz="1600" dirty="0" smtClean="0"/>
              <a:t>унктирная </a:t>
            </a:r>
            <a:r>
              <a:rPr lang="ru-RU" sz="1600" dirty="0"/>
              <a:t>линия показывает результаты модельных </a:t>
            </a:r>
            <a:r>
              <a:rPr lang="ru-RU" sz="1600" dirty="0" smtClean="0"/>
              <a:t>расчетов.</a:t>
            </a:r>
          </a:p>
          <a:p>
            <a:r>
              <a:rPr lang="ru-RU" sz="1600" dirty="0" smtClean="0"/>
              <a:t>Восстановленные </a:t>
            </a:r>
            <a:r>
              <a:rPr lang="ru-RU" sz="1600" dirty="0"/>
              <a:t>смещения термоклина во внутренних волнах (жирная линия) и скорость течения на поверхности, вызванное ВВ (тонкая линия</a:t>
            </a:r>
            <a:r>
              <a:rPr lang="ru-RU" sz="1600" dirty="0" smtClean="0"/>
              <a:t>).</a:t>
            </a:r>
          </a:p>
          <a:p>
            <a:r>
              <a:rPr lang="ru-RU" sz="1600" dirty="0" smtClean="0"/>
              <a:t>Модельные </a:t>
            </a:r>
            <a:r>
              <a:rPr lang="ru-RU" sz="1600" dirty="0"/>
              <a:t>контрастов согласуется с измеренными вариациями СКН</a:t>
            </a:r>
            <a:r>
              <a:rPr lang="ru-RU" sz="1600" dirty="0" smtClean="0"/>
              <a:t>, в результате чего можно заключить, что наблюдаемые </a:t>
            </a:r>
            <a:r>
              <a:rPr lang="ru-RU" sz="1600" b="1" dirty="0"/>
              <a:t>модуляции СКН </a:t>
            </a:r>
            <a:r>
              <a:rPr lang="ru-RU" sz="1600" dirty="0"/>
              <a:t>в действительности </a:t>
            </a:r>
            <a:r>
              <a:rPr lang="ru-RU" sz="1600" b="1" dirty="0"/>
              <a:t>определяются конвергенцией и дивергенцией </a:t>
            </a:r>
            <a:r>
              <a:rPr lang="ru-RU" sz="1600" b="1" dirty="0" smtClean="0"/>
              <a:t>течений</a:t>
            </a:r>
            <a:r>
              <a:rPr lang="ru-RU" sz="1600" dirty="0"/>
              <a:t>, индуцируемой ВВ на поверхности. </a:t>
            </a:r>
            <a:endParaRPr lang="en-US" sz="1600" dirty="0"/>
          </a:p>
          <a:p>
            <a:endParaRPr lang="ru-RU" sz="1600" dirty="0"/>
          </a:p>
        </p:txBody>
      </p:sp>
    </p:spTree>
    <p:extLst>
      <p:ext uri="{BB962C8B-B14F-4D97-AF65-F5344CB8AC3E}">
        <p14:creationId xmlns:p14="http://schemas.microsoft.com/office/powerpoint/2010/main" val="42090424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15900" y="1752603"/>
            <a:ext cx="8712200" cy="5105399"/>
          </a:xfrm>
        </p:spPr>
        <p:txBody>
          <a:bodyPr>
            <a:normAutofit fontScale="92500" lnSpcReduction="10000"/>
          </a:bodyPr>
          <a:lstStyle/>
          <a:p>
            <a:pPr marL="514350" indent="-514350">
              <a:buFont typeface="+mj-lt"/>
              <a:buAutoNum type="romanUcPeriod"/>
            </a:pPr>
            <a:r>
              <a:rPr lang="ru-RU" dirty="0" smtClean="0">
                <a:solidFill>
                  <a:schemeClr val="tx1"/>
                </a:solidFill>
              </a:rPr>
              <a:t>разработанный метод позволяет работать с различными оптическими спектрометрами благодаря использованию передаточной функции, которая напрямую зависит от наблюдаемых градиентов яркости солнечного блика, бе</a:t>
            </a:r>
            <a:r>
              <a:rPr lang="en-US" dirty="0" smtClean="0">
                <a:solidFill>
                  <a:schemeClr val="tx1"/>
                </a:solidFill>
              </a:rPr>
              <a:t>з</a:t>
            </a:r>
            <a:r>
              <a:rPr lang="ru-RU" dirty="0" smtClean="0">
                <a:solidFill>
                  <a:schemeClr val="tx1"/>
                </a:solidFill>
              </a:rPr>
              <a:t> априорного задания плотности распределения уклонов;</a:t>
            </a:r>
          </a:p>
          <a:p>
            <a:pPr marL="514350" indent="-514350">
              <a:buFont typeface="+mj-lt"/>
              <a:buAutoNum type="romanUcPeriod"/>
            </a:pPr>
            <a:r>
              <a:rPr lang="ru-RU" dirty="0" smtClean="0">
                <a:solidFill>
                  <a:schemeClr val="tx1"/>
                </a:solidFill>
              </a:rPr>
              <a:t>контрасты СКН в нефтяных сликах систематически ниже контрастов СКН в сликах биологического происхождения;</a:t>
            </a:r>
          </a:p>
          <a:p>
            <a:pPr marL="514350" indent="-514350">
              <a:buFont typeface="+mj-lt"/>
              <a:buAutoNum type="romanUcPeriod"/>
            </a:pPr>
            <a:r>
              <a:rPr lang="ru-RU" dirty="0" smtClean="0">
                <a:solidFill>
                  <a:schemeClr val="tx1"/>
                </a:solidFill>
              </a:rPr>
              <a:t>для одного и того же слика, сформированного тонкой нефтяной плёнкой, контрасты УЭПР примерно в 1.6 раза сильнее контрастов СКН;</a:t>
            </a:r>
          </a:p>
          <a:p>
            <a:pPr marL="514350" indent="-514350">
              <a:buFont typeface="+mj-lt"/>
              <a:buAutoNum type="romanUcPeriod"/>
            </a:pPr>
            <a:r>
              <a:rPr lang="ru-RU" b="1" dirty="0" smtClean="0">
                <a:solidFill>
                  <a:schemeClr val="tx1"/>
                </a:solidFill>
              </a:rPr>
              <a:t>поверхностные проявления ВВ</a:t>
            </a:r>
            <a:r>
              <a:rPr lang="ru-RU" dirty="0" smtClean="0">
                <a:solidFill>
                  <a:schemeClr val="tx1"/>
                </a:solidFill>
              </a:rPr>
              <a:t> и мезомасштабных течений отчётливо </a:t>
            </a:r>
            <a:r>
              <a:rPr lang="ru-RU" b="1" dirty="0" smtClean="0">
                <a:solidFill>
                  <a:schemeClr val="tx1"/>
                </a:solidFill>
              </a:rPr>
              <a:t>проявляются в модуляциях уклонов морской поверхности в результате усиления среднеквадратичного наклона (СКН) в зонах конвергенции течения, и его подавления в зонах дивергенции;</a:t>
            </a:r>
          </a:p>
        </p:txBody>
      </p:sp>
      <p:sp>
        <p:nvSpPr>
          <p:cNvPr id="2" name="Заголовок 1"/>
          <p:cNvSpPr>
            <a:spLocks noGrp="1"/>
          </p:cNvSpPr>
          <p:nvPr>
            <p:ph type="title"/>
          </p:nvPr>
        </p:nvSpPr>
        <p:spPr/>
        <p:txBody>
          <a:bodyPr>
            <a:noAutofit/>
          </a:bodyPr>
          <a:lstStyle/>
          <a:p>
            <a:r>
              <a:rPr lang="ru-RU" sz="4000" dirty="0" smtClean="0"/>
              <a:t>Положения, выносимые на защиту</a:t>
            </a:r>
            <a:endParaRPr lang="en-US" sz="4000" dirty="0"/>
          </a:p>
        </p:txBody>
      </p:sp>
    </p:spTree>
    <p:extLst>
      <p:ext uri="{BB962C8B-B14F-4D97-AF65-F5344CB8AC3E}">
        <p14:creationId xmlns:p14="http://schemas.microsoft.com/office/powerpoint/2010/main" val="2271696817"/>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10"/>
          <p:cNvPicPr>
            <a:picLocks noChangeAspect="1" noChangeArrowheads="1"/>
          </p:cNvPicPr>
          <p:nvPr/>
        </p:nvPicPr>
        <p:blipFill>
          <a:blip r:embed="rId3"/>
          <a:srcRect/>
          <a:stretch>
            <a:fillRect/>
          </a:stretch>
        </p:blipFill>
        <p:spPr bwMode="auto">
          <a:xfrm>
            <a:off x="382326" y="2286000"/>
            <a:ext cx="8379357" cy="4191000"/>
          </a:xfrm>
          <a:prstGeom prst="rect">
            <a:avLst/>
          </a:prstGeom>
          <a:noFill/>
          <a:ln w="9525">
            <a:noFill/>
            <a:miter lim="800000"/>
            <a:headEnd/>
            <a:tailEnd/>
          </a:ln>
        </p:spPr>
      </p:pic>
      <p:sp>
        <p:nvSpPr>
          <p:cNvPr id="6" name="Title 5"/>
          <p:cNvSpPr>
            <a:spLocks noGrp="1"/>
          </p:cNvSpPr>
          <p:nvPr>
            <p:ph type="title"/>
          </p:nvPr>
        </p:nvSpPr>
        <p:spPr/>
        <p:txBody>
          <a:bodyPr>
            <a:normAutofit fontScale="90000"/>
          </a:bodyPr>
          <a:lstStyle/>
          <a:p>
            <a:r>
              <a:rPr lang="ru-RU" b="1" dirty="0" smtClean="0"/>
              <a:t>Маска «засвеченных» солнечным бликом данны</a:t>
            </a:r>
            <a:r>
              <a:rPr lang="en-US" b="1" dirty="0" smtClean="0"/>
              <a:t>х</a:t>
            </a:r>
            <a:r>
              <a:rPr lang="ru-RU" b="1" dirty="0" smtClean="0"/>
              <a:t> сканера MODIS</a:t>
            </a:r>
            <a:endParaRPr lang="en-US" b="1" dirty="0"/>
          </a:p>
        </p:txBody>
      </p:sp>
      <p:sp>
        <p:nvSpPr>
          <p:cNvPr id="2" name="Прямоугольник 1"/>
          <p:cNvSpPr/>
          <p:nvPr/>
        </p:nvSpPr>
        <p:spPr>
          <a:xfrm>
            <a:off x="382322" y="6107668"/>
            <a:ext cx="8379356" cy="400110"/>
          </a:xfrm>
          <a:prstGeom prst="rect">
            <a:avLst/>
          </a:prstGeom>
        </p:spPr>
        <p:txBody>
          <a:bodyPr wrap="square">
            <a:spAutoFit/>
          </a:bodyPr>
          <a:lstStyle/>
          <a:p>
            <a:pPr algn="ctr"/>
            <a:r>
              <a:rPr lang="ru-RU" sz="2000" dirty="0">
                <a:solidFill>
                  <a:schemeClr val="bg1"/>
                </a:solidFill>
              </a:rPr>
              <a:t>«Глобальная» маска блика от 21 Марта 2004 года для MODIS/</a:t>
            </a:r>
            <a:r>
              <a:rPr lang="ru-RU" sz="2000" dirty="0" err="1">
                <a:solidFill>
                  <a:schemeClr val="bg1"/>
                </a:solidFill>
              </a:rPr>
              <a:t>Aqua</a:t>
            </a:r>
            <a:endParaRPr lang="ru-RU" sz="2000"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2300" y="2209801"/>
            <a:ext cx="7899400" cy="3916363"/>
          </a:xfrm>
        </p:spPr>
        <p:txBody>
          <a:bodyPr>
            <a:normAutofit/>
          </a:bodyPr>
          <a:lstStyle/>
          <a:p>
            <a:r>
              <a:rPr lang="ru-RU" dirty="0">
                <a:solidFill>
                  <a:schemeClr val="tx1"/>
                </a:solidFill>
              </a:rPr>
              <a:t>Предложен </a:t>
            </a:r>
            <a:r>
              <a:rPr lang="ru-RU" dirty="0" smtClean="0">
                <a:solidFill>
                  <a:schemeClr val="tx1"/>
                </a:solidFill>
              </a:rPr>
              <a:t>подход </a:t>
            </a:r>
            <a:r>
              <a:rPr lang="ru-RU" dirty="0">
                <a:solidFill>
                  <a:schemeClr val="tx1"/>
                </a:solidFill>
              </a:rPr>
              <a:t>для идентификации, восстановления и </a:t>
            </a:r>
            <a:r>
              <a:rPr lang="ru-RU" dirty="0" smtClean="0">
                <a:solidFill>
                  <a:schemeClr val="tx1"/>
                </a:solidFill>
              </a:rPr>
              <a:t>анализа </a:t>
            </a:r>
            <a:r>
              <a:rPr lang="ru-RU" dirty="0">
                <a:solidFill>
                  <a:schemeClr val="tx1"/>
                </a:solidFill>
              </a:rPr>
              <a:t>параметров поверхностных проявлений мезо-масштабных океанических </a:t>
            </a:r>
            <a:r>
              <a:rPr lang="ru-RU" dirty="0" smtClean="0">
                <a:solidFill>
                  <a:schemeClr val="tx1"/>
                </a:solidFill>
              </a:rPr>
              <a:t>течений </a:t>
            </a:r>
            <a:r>
              <a:rPr lang="ru-RU" dirty="0">
                <a:solidFill>
                  <a:schemeClr val="tx1"/>
                </a:solidFill>
              </a:rPr>
              <a:t>по оптическим и радиолокационным изображениям, получаемым из космоса</a:t>
            </a:r>
            <a:r>
              <a:rPr lang="ru-RU" dirty="0" smtClean="0">
                <a:solidFill>
                  <a:schemeClr val="tx1"/>
                </a:solidFill>
              </a:rPr>
              <a:t>.</a:t>
            </a:r>
          </a:p>
          <a:p>
            <a:r>
              <a:rPr lang="ru-RU" dirty="0" smtClean="0">
                <a:solidFill>
                  <a:schemeClr val="tx1"/>
                </a:solidFill>
              </a:rPr>
              <a:t>Рассмотрим пример района </a:t>
            </a:r>
            <a:r>
              <a:rPr lang="ru-RU" dirty="0">
                <a:solidFill>
                  <a:schemeClr val="tx1"/>
                </a:solidFill>
              </a:rPr>
              <a:t>течения мыса Игольный, характеризующийся интенсивной мезомасштабной динамикой, отчетливо наблюдаемой на спутниковых изображениях.</a:t>
            </a:r>
          </a:p>
          <a:p>
            <a:endParaRPr lang="en-US" dirty="0">
              <a:solidFill>
                <a:schemeClr val="tx1"/>
              </a:solidFill>
            </a:endParaRPr>
          </a:p>
          <a:p>
            <a:endParaRPr lang="en-US" dirty="0">
              <a:solidFill>
                <a:schemeClr val="tx1"/>
              </a:solidFill>
            </a:endParaRPr>
          </a:p>
        </p:txBody>
      </p:sp>
      <p:sp>
        <p:nvSpPr>
          <p:cNvPr id="2" name="Заголовок 1"/>
          <p:cNvSpPr>
            <a:spLocks noGrp="1"/>
          </p:cNvSpPr>
          <p:nvPr>
            <p:ph type="title"/>
          </p:nvPr>
        </p:nvSpPr>
        <p:spPr/>
        <p:txBody>
          <a:bodyPr/>
          <a:lstStyle/>
          <a:p>
            <a:pPr>
              <a:defRPr/>
            </a:pPr>
            <a:r>
              <a:rPr lang="ru-RU" dirty="0" smtClean="0"/>
              <a:t>Мезомасштабная динамика</a:t>
            </a:r>
            <a:endParaRPr lang="ru-RU" dirty="0"/>
          </a:p>
        </p:txBody>
      </p:sp>
    </p:spTree>
    <p:extLst>
      <p:ext uri="{BB962C8B-B14F-4D97-AF65-F5344CB8AC3E}">
        <p14:creationId xmlns:p14="http://schemas.microsoft.com/office/powerpoint/2010/main" val="74333700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ChangeArrowheads="1"/>
          </p:cNvSpPr>
          <p:nvPr/>
        </p:nvSpPr>
        <p:spPr bwMode="auto">
          <a:xfrm>
            <a:off x="129600" y="5351603"/>
            <a:ext cx="8848800" cy="1470728"/>
          </a:xfrm>
          <a:prstGeom prst="rect">
            <a:avLst/>
          </a:prstGeom>
          <a:noFill/>
          <a:ln w="9525">
            <a:noFill/>
            <a:round/>
            <a:headEnd/>
            <a:tailEnd/>
          </a:ln>
        </p:spPr>
        <p:txBody>
          <a:bodyPr lIns="81639" tIns="42452" rIns="81639" bIns="42452">
            <a:spAutoFit/>
          </a:bodyPr>
          <a:lstStyle/>
          <a:p>
            <a:pPr algn="just">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536446" algn="l"/>
              </a:tabLst>
            </a:pPr>
            <a:r>
              <a:rPr lang="ru-RU" dirty="0">
                <a:solidFill>
                  <a:srgbClr val="FFFFFF"/>
                </a:solidFill>
              </a:rPr>
              <a:t>(слева) поле ветра, полученное по изображению ASAR WS, с использованием алгоритма </a:t>
            </a:r>
            <a:r>
              <a:rPr lang="en-US" dirty="0">
                <a:solidFill>
                  <a:srgbClr val="FFFFFF"/>
                </a:solidFill>
              </a:rPr>
              <a:t>CMOD</a:t>
            </a:r>
            <a:r>
              <a:rPr lang="ru-RU" dirty="0">
                <a:solidFill>
                  <a:srgbClr val="FFFFFF"/>
                </a:solidFill>
              </a:rPr>
              <a:t>4, отражает особенности проявления океанического течения.</a:t>
            </a:r>
          </a:p>
          <a:p>
            <a:pPr algn="just">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536446" algn="l"/>
              </a:tabLst>
            </a:pPr>
            <a:r>
              <a:rPr lang="ru-RU" dirty="0">
                <a:solidFill>
                  <a:srgbClr val="FFFFFF"/>
                </a:solidFill>
              </a:rPr>
              <a:t>(справа) поле поверхностной температуры океана (ТПО), полученное по данным </a:t>
            </a:r>
            <a:r>
              <a:rPr lang="en-US" dirty="0">
                <a:solidFill>
                  <a:srgbClr val="FFFFFF"/>
                </a:solidFill>
              </a:rPr>
              <a:t>MODIS</a:t>
            </a:r>
            <a:r>
              <a:rPr lang="ru-RU" dirty="0">
                <a:solidFill>
                  <a:srgbClr val="FFFFFF"/>
                </a:solidFill>
              </a:rPr>
              <a:t>, демонстрирует основное течение мыса Игольного и разнообразие мезо- и крупномасштабных особенностей на поверхности. </a:t>
            </a:r>
          </a:p>
        </p:txBody>
      </p:sp>
      <p:pic>
        <p:nvPicPr>
          <p:cNvPr id="14340" name="Picture 3"/>
          <p:cNvPicPr>
            <a:picLocks noChangeAspect="1" noChangeArrowheads="1"/>
          </p:cNvPicPr>
          <p:nvPr/>
        </p:nvPicPr>
        <p:blipFill>
          <a:blip r:embed="rId3"/>
          <a:srcRect/>
          <a:stretch>
            <a:fillRect/>
          </a:stretch>
        </p:blipFill>
        <p:spPr bwMode="auto">
          <a:xfrm>
            <a:off x="222883" y="1905000"/>
            <a:ext cx="4361139" cy="4495800"/>
          </a:xfrm>
          <a:prstGeom prst="rect">
            <a:avLst/>
          </a:prstGeom>
          <a:noFill/>
          <a:ln w="9525">
            <a:noFill/>
            <a:round/>
            <a:headEnd/>
            <a:tailEnd/>
          </a:ln>
        </p:spPr>
      </p:pic>
      <p:pic>
        <p:nvPicPr>
          <p:cNvPr id="14341" name="Picture 4"/>
          <p:cNvPicPr>
            <a:picLocks noChangeAspect="1" noChangeArrowheads="1"/>
          </p:cNvPicPr>
          <p:nvPr/>
        </p:nvPicPr>
        <p:blipFill>
          <a:blip r:embed="rId4"/>
          <a:srcRect/>
          <a:stretch>
            <a:fillRect/>
          </a:stretch>
        </p:blipFill>
        <p:spPr bwMode="auto">
          <a:xfrm>
            <a:off x="4660963" y="1905000"/>
            <a:ext cx="4330641" cy="4495800"/>
          </a:xfrm>
          <a:prstGeom prst="rect">
            <a:avLst/>
          </a:prstGeom>
          <a:solidFill>
            <a:srgbClr val="FFFFFF"/>
          </a:solidFill>
          <a:ln w="9525">
            <a:noFill/>
            <a:round/>
            <a:headEnd/>
            <a:tailEnd/>
          </a:ln>
        </p:spPr>
      </p:pic>
      <p:sp>
        <p:nvSpPr>
          <p:cNvPr id="7" name="Title 6"/>
          <p:cNvSpPr>
            <a:spLocks noGrp="1"/>
          </p:cNvSpPr>
          <p:nvPr>
            <p:ph type="title"/>
          </p:nvPr>
        </p:nvSpPr>
        <p:spPr>
          <a:xfrm>
            <a:off x="457200" y="499872"/>
            <a:ext cx="8229600" cy="1252728"/>
          </a:xfrm>
        </p:spPr>
        <p:txBody>
          <a:bodyPr>
            <a:noAutofit/>
          </a:bodyPr>
          <a:lstStyle/>
          <a:p>
            <a:r>
              <a:rPr lang="ru-RU" sz="2400" dirty="0" smtClean="0"/>
              <a:t>Поля ТПО и РСА ветра, использованные в качестве входного параметра для симуляций поверхностных проявлений океанической динамики в предлагаемом алгоритме</a:t>
            </a:r>
            <a:br>
              <a:rPr lang="ru-RU" sz="2400" dirty="0" smtClean="0"/>
            </a:br>
            <a:endParaRPr lang="en-US" sz="24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853291"/>
            <a:ext cx="5853954" cy="4166509"/>
          </a:xfrm>
          <a:prstGeom prst="rect">
            <a:avLst/>
          </a:prstGeom>
        </p:spPr>
      </p:pic>
      <p:pic>
        <p:nvPicPr>
          <p:cNvPr id="8" name="Pictur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67201" y="1853290"/>
            <a:ext cx="5867400" cy="4166509"/>
          </a:xfrm>
          <a:prstGeom prst="rect">
            <a:avLst/>
          </a:prstGeom>
        </p:spPr>
      </p:pic>
      <p:grpSp>
        <p:nvGrpSpPr>
          <p:cNvPr id="25" name="Var to MSS"/>
          <p:cNvGrpSpPr>
            <a:grpSpLocks/>
          </p:cNvGrpSpPr>
          <p:nvPr/>
        </p:nvGrpSpPr>
        <p:grpSpPr bwMode="auto">
          <a:xfrm>
            <a:off x="7764463" y="1042150"/>
            <a:ext cx="1150937" cy="811139"/>
            <a:chOff x="2455" y="3101"/>
            <a:chExt cx="629" cy="449"/>
          </a:xfrm>
        </p:grpSpPr>
        <p:sp>
          <p:nvSpPr>
            <p:cNvPr id="28" name="Rectangle 17"/>
            <p:cNvSpPr>
              <a:spLocks noChangeArrowheads="1"/>
            </p:cNvSpPr>
            <p:nvPr/>
          </p:nvSpPr>
          <p:spPr bwMode="auto">
            <a:xfrm>
              <a:off x="2455" y="3101"/>
              <a:ext cx="629" cy="449"/>
            </a:xfrm>
            <a:prstGeom prst="rect">
              <a:avLst/>
            </a:prstGeom>
            <a:solidFill>
              <a:srgbClr val="C2FFF0"/>
            </a:solidFill>
            <a:ln w="9360">
              <a:solidFill>
                <a:srgbClr val="000000"/>
              </a:solidFill>
              <a:round/>
              <a:headEnd/>
              <a:tailEnd/>
            </a:ln>
            <a:effectLst/>
          </p:spPr>
          <p:txBody>
            <a:bodyPr wrap="none" anchor="ctr"/>
            <a:lstStyle/>
            <a:p>
              <a:endParaRPr lang="en-US"/>
            </a:p>
          </p:txBody>
        </p:sp>
        <p:graphicFrame>
          <p:nvGraphicFramePr>
            <p:cNvPr id="31" name="Object 18"/>
            <p:cNvGraphicFramePr>
              <a:graphicFrameLocks noChangeAspect="1"/>
            </p:cNvGraphicFramePr>
            <p:nvPr/>
          </p:nvGraphicFramePr>
          <p:xfrm>
            <a:off x="2487" y="3126"/>
            <a:ext cx="583" cy="343"/>
          </p:xfrm>
          <a:graphic>
            <a:graphicData uri="http://schemas.openxmlformats.org/presentationml/2006/ole">
              <mc:AlternateContent xmlns:mc="http://schemas.openxmlformats.org/markup-compatibility/2006">
                <mc:Choice xmlns:v="urn:schemas-microsoft-com:vml" Requires="v">
                  <p:oleObj spid="_x0000_s64528" name="Equation" r:id="rId6" imgW="1511704" imgH="890456" progId="Equation.DSMT4">
                    <p:embed/>
                  </p:oleObj>
                </mc:Choice>
                <mc:Fallback>
                  <p:oleObj name="Equation" r:id="rId6" imgW="1511704" imgH="890456" progId="Equation.DSMT4">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7" y="3126"/>
                          <a:ext cx="583" cy="34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
        <p:nvSpPr>
          <p:cNvPr id="18" name="Title"/>
          <p:cNvSpPr>
            <a:spLocks noGrp="1"/>
          </p:cNvSpPr>
          <p:nvPr>
            <p:ph type="title"/>
          </p:nvPr>
        </p:nvSpPr>
        <p:spPr>
          <a:xfrm>
            <a:off x="457200" y="271272"/>
            <a:ext cx="8229600" cy="1252728"/>
          </a:xfrm>
        </p:spPr>
        <p:txBody>
          <a:bodyPr>
            <a:normAutofit fontScale="90000"/>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sz="4000" b="1" dirty="0" smtClean="0"/>
              <a:t>Солнечный блик и восстановленное поле СКН</a:t>
            </a:r>
            <a:endParaRPr lang="ru-RU" sz="4000" b="1" dirty="0"/>
          </a:p>
        </p:txBody>
      </p:sp>
    </p:spTree>
    <p:extLst>
      <p:ext uri="{BB962C8B-B14F-4D97-AF65-F5344CB8AC3E}">
        <p14:creationId xmlns:p14="http://schemas.microsoft.com/office/powerpoint/2010/main" val="24914035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TextBox 5"/>
          <p:cNvSpPr txBox="1">
            <a:spLocks noChangeArrowheads="1"/>
          </p:cNvSpPr>
          <p:nvPr/>
        </p:nvSpPr>
        <p:spPr bwMode="auto">
          <a:xfrm>
            <a:off x="243600" y="2025794"/>
            <a:ext cx="8671800" cy="3530854"/>
          </a:xfrm>
          <a:prstGeom prst="rect">
            <a:avLst/>
          </a:prstGeom>
          <a:noFill/>
          <a:ln w="9525">
            <a:noFill/>
            <a:miter lim="800000"/>
            <a:headEnd/>
            <a:tailEnd/>
          </a:ln>
        </p:spPr>
        <p:txBody>
          <a:bodyPr wrap="square" lIns="82945" tIns="41473" rIns="82945" bIns="41473">
            <a:spAutoFit/>
          </a:bodyPr>
          <a:lstStyle/>
          <a:p>
            <a:pPr>
              <a:lnSpc>
                <a:spcPct val="100000"/>
              </a:lnSpc>
            </a:pPr>
            <a:r>
              <a:rPr lang="ru-RU" sz="2400" b="1" dirty="0" smtClean="0"/>
              <a:t>Поле течений представляется в виде суммы:</a:t>
            </a:r>
          </a:p>
          <a:p>
            <a:pPr>
              <a:lnSpc>
                <a:spcPct val="100000"/>
              </a:lnSpc>
            </a:pPr>
            <a:endParaRPr lang="ru-RU" sz="2400" b="1" dirty="0" smtClean="0"/>
          </a:p>
          <a:p>
            <a:pPr>
              <a:lnSpc>
                <a:spcPct val="100000"/>
              </a:lnSpc>
            </a:pPr>
            <a:r>
              <a:rPr lang="ru-RU" sz="2400" b="1" dirty="0" smtClean="0"/>
              <a:t>квазигеострофического течения (КГТ)</a:t>
            </a:r>
            <a:endParaRPr lang="en-US" sz="2400" b="1" dirty="0" smtClean="0"/>
          </a:p>
          <a:p>
            <a:pPr>
              <a:lnSpc>
                <a:spcPct val="100000"/>
              </a:lnSpc>
            </a:pPr>
            <a:endParaRPr lang="en-US" sz="2400" b="1" dirty="0" smtClean="0"/>
          </a:p>
          <a:p>
            <a:pPr>
              <a:lnSpc>
                <a:spcPct val="100000"/>
              </a:lnSpc>
            </a:pPr>
            <a:r>
              <a:rPr lang="ru-RU" sz="2400" b="1" dirty="0" smtClean="0"/>
              <a:t>экмановского дрейфового течения     </a:t>
            </a:r>
          </a:p>
          <a:p>
            <a:pPr>
              <a:lnSpc>
                <a:spcPct val="100000"/>
              </a:lnSpc>
            </a:pPr>
            <a:r>
              <a:rPr lang="ru-RU" sz="2000" dirty="0" smtClean="0"/>
              <a:t>(генерируемого однородным ветровым полем)</a:t>
            </a:r>
            <a:endParaRPr lang="en-US" sz="2000" dirty="0" smtClean="0"/>
          </a:p>
          <a:p>
            <a:pPr>
              <a:lnSpc>
                <a:spcPct val="100000"/>
              </a:lnSpc>
            </a:pPr>
            <a:endParaRPr lang="ru-RU" sz="2000" dirty="0" smtClean="0"/>
          </a:p>
          <a:p>
            <a:pPr>
              <a:lnSpc>
                <a:spcPct val="100000"/>
              </a:lnSpc>
            </a:pPr>
            <a:r>
              <a:rPr lang="ru-RU" sz="2400" b="1" dirty="0" smtClean="0"/>
              <a:t>И вторичной агеострофической циркуляции (</a:t>
            </a:r>
            <a:r>
              <a:rPr lang="en-US" sz="2400" b="1" dirty="0" smtClean="0"/>
              <a:t>ВА</a:t>
            </a:r>
            <a:r>
              <a:rPr lang="ru-RU" sz="2400" b="1" dirty="0" smtClean="0"/>
              <a:t>Ц)</a:t>
            </a:r>
            <a:r>
              <a:rPr lang="en-US" sz="2400" b="1" dirty="0" smtClean="0"/>
              <a:t> </a:t>
            </a:r>
            <a:r>
              <a:rPr lang="ru-RU" sz="2400" b="1" dirty="0" smtClean="0"/>
              <a:t>     </a:t>
            </a:r>
          </a:p>
          <a:p>
            <a:pPr>
              <a:lnSpc>
                <a:spcPct val="100000"/>
              </a:lnSpc>
            </a:pPr>
            <a:r>
              <a:rPr lang="ru-RU" sz="2000" dirty="0" smtClean="0"/>
              <a:t>(возникающей в результате взаимодействия Экмановского течения с КГТ и адиабатического перемешивания в Экмановском слое)</a:t>
            </a:r>
            <a:endParaRPr lang="ru-RU" sz="2000" dirty="0"/>
          </a:p>
        </p:txBody>
      </p:sp>
      <p:graphicFrame>
        <p:nvGraphicFramePr>
          <p:cNvPr id="1026" name="Object 35"/>
          <p:cNvGraphicFramePr>
            <a:graphicFrameLocks noChangeAspect="1"/>
          </p:cNvGraphicFramePr>
          <p:nvPr/>
        </p:nvGraphicFramePr>
        <p:xfrm>
          <a:off x="7391400" y="2667003"/>
          <a:ext cx="533400" cy="533455"/>
        </p:xfrm>
        <a:graphic>
          <a:graphicData uri="http://schemas.openxmlformats.org/presentationml/2006/ole">
            <mc:AlternateContent xmlns:mc="http://schemas.openxmlformats.org/markup-compatibility/2006">
              <mc:Choice xmlns:v="urn:schemas-microsoft-com:vml" Requires="v">
                <p:oleObj spid="_x0000_s55902" name="Equation" r:id="rId4" imgW="164885" imgH="164885" progId="Equation.DSMT4">
                  <p:embed/>
                </p:oleObj>
              </mc:Choice>
              <mc:Fallback>
                <p:oleObj name="Equation" r:id="rId4" imgW="164885" imgH="164885" progId="Equation.DSMT4">
                  <p:embed/>
                  <p:pic>
                    <p:nvPicPr>
                      <p:cNvPr id="0" name="Picture 1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2667003"/>
                        <a:ext cx="533400" cy="533455"/>
                      </a:xfrm>
                      <a:prstGeom prst="rect">
                        <a:avLst/>
                      </a:prstGeom>
                      <a:solidFill>
                        <a:srgbClr val="FFFFFF"/>
                      </a:solidFill>
                    </p:spPr>
                  </p:pic>
                </p:oleObj>
              </mc:Fallback>
            </mc:AlternateContent>
          </a:graphicData>
        </a:graphic>
      </p:graphicFrame>
      <p:graphicFrame>
        <p:nvGraphicFramePr>
          <p:cNvPr id="1027" name="Object 37"/>
          <p:cNvGraphicFramePr>
            <a:graphicFrameLocks noChangeAspect="1"/>
          </p:cNvGraphicFramePr>
          <p:nvPr/>
        </p:nvGraphicFramePr>
        <p:xfrm>
          <a:off x="2970720" y="5715000"/>
          <a:ext cx="3202560" cy="653829"/>
        </p:xfrm>
        <a:graphic>
          <a:graphicData uri="http://schemas.openxmlformats.org/presentationml/2006/ole">
            <mc:AlternateContent xmlns:mc="http://schemas.openxmlformats.org/markup-compatibility/2006">
              <mc:Choice xmlns:v="urn:schemas-microsoft-com:vml" Requires="v">
                <p:oleObj spid="_x0000_s55903" name="Equation" r:id="rId6" imgW="575059" imgH="119493" progId="Equation.DSMT4">
                  <p:embed/>
                </p:oleObj>
              </mc:Choice>
              <mc:Fallback>
                <p:oleObj name="Equation" r:id="rId6" imgW="575059" imgH="119493" progId="Equation.DSMT4">
                  <p:embed/>
                  <p:pic>
                    <p:nvPicPr>
                      <p:cNvPr id="0" name="Picture 1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0720" y="5715000"/>
                        <a:ext cx="3202560" cy="653829"/>
                      </a:xfrm>
                      <a:prstGeom prst="rect">
                        <a:avLst/>
                      </a:prstGeom>
                      <a:solidFill>
                        <a:srgbClr val="FFFFFF"/>
                      </a:solidFill>
                    </p:spPr>
                  </p:pic>
                </p:oleObj>
              </mc:Fallback>
            </mc:AlternateContent>
          </a:graphicData>
        </a:graphic>
      </p:graphicFrame>
      <p:graphicFrame>
        <p:nvGraphicFramePr>
          <p:cNvPr id="1028" name="Object 39"/>
          <p:cNvGraphicFramePr>
            <a:graphicFrameLocks noChangeAspect="1"/>
          </p:cNvGraphicFramePr>
          <p:nvPr/>
        </p:nvGraphicFramePr>
        <p:xfrm>
          <a:off x="7391400" y="3447896"/>
          <a:ext cx="533400" cy="590704"/>
        </p:xfrm>
        <a:graphic>
          <a:graphicData uri="http://schemas.openxmlformats.org/presentationml/2006/ole">
            <mc:AlternateContent xmlns:mc="http://schemas.openxmlformats.org/markup-compatibility/2006">
              <mc:Choice xmlns:v="urn:schemas-microsoft-com:vml" Requires="v">
                <p:oleObj spid="_x0000_s55904" name="Equation" r:id="rId8" imgW="177569" imgH="202936" progId="Equation.DSMT4">
                  <p:embed/>
                </p:oleObj>
              </mc:Choice>
              <mc:Fallback>
                <p:oleObj name="Equation" r:id="rId8" imgW="177569" imgH="202936" progId="Equation.DSMT4">
                  <p:embed/>
                  <p:pic>
                    <p:nvPicPr>
                      <p:cNvPr id="0" name="Picture 1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3447896"/>
                        <a:ext cx="533400" cy="590704"/>
                      </a:xfrm>
                      <a:prstGeom prst="rect">
                        <a:avLst/>
                      </a:prstGeom>
                      <a:solidFill>
                        <a:srgbClr val="FFFFFF"/>
                      </a:solidFill>
                    </p:spPr>
                  </p:pic>
                </p:oleObj>
              </mc:Fallback>
            </mc:AlternateContent>
          </a:graphicData>
        </a:graphic>
      </p:graphicFrame>
      <p:graphicFrame>
        <p:nvGraphicFramePr>
          <p:cNvPr id="1029" name="Object 41"/>
          <p:cNvGraphicFramePr>
            <a:graphicFrameLocks noChangeAspect="1"/>
          </p:cNvGraphicFramePr>
          <p:nvPr/>
        </p:nvGraphicFramePr>
        <p:xfrm>
          <a:off x="7393835" y="4321285"/>
          <a:ext cx="528539" cy="555515"/>
        </p:xfrm>
        <a:graphic>
          <a:graphicData uri="http://schemas.openxmlformats.org/presentationml/2006/ole">
            <mc:AlternateContent xmlns:mc="http://schemas.openxmlformats.org/markup-compatibility/2006">
              <mc:Choice xmlns:v="urn:schemas-microsoft-com:vml" Requires="v">
                <p:oleObj spid="_x0000_s55905" name="Equation" r:id="rId10" imgW="190417" imgH="203112" progId="Equation.DSMT4">
                  <p:embed/>
                </p:oleObj>
              </mc:Choice>
              <mc:Fallback>
                <p:oleObj name="Equation" r:id="rId10" imgW="190417" imgH="203112" progId="Equation.DSMT4">
                  <p:embed/>
                  <p:pic>
                    <p:nvPicPr>
                      <p:cNvPr id="0" name="Picture 1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3835" y="4321285"/>
                        <a:ext cx="528539" cy="555515"/>
                      </a:xfrm>
                      <a:prstGeom prst="rect">
                        <a:avLst/>
                      </a:prstGeom>
                      <a:solidFill>
                        <a:srgbClr val="FFFFFF"/>
                      </a:solidFill>
                    </p:spPr>
                  </p:pic>
                </p:oleObj>
              </mc:Fallback>
            </mc:AlternateContent>
          </a:graphicData>
        </a:graphic>
      </p:graphicFrame>
      <p:sp>
        <p:nvSpPr>
          <p:cNvPr id="10" name="Title 9"/>
          <p:cNvSpPr>
            <a:spLocks noGrp="1"/>
          </p:cNvSpPr>
          <p:nvPr>
            <p:ph type="title"/>
          </p:nvPr>
        </p:nvSpPr>
        <p:spPr>
          <a:xfrm>
            <a:off x="381000" y="304800"/>
            <a:ext cx="8229600" cy="1252728"/>
          </a:xfrm>
        </p:spPr>
        <p:txBody>
          <a:bodyPr>
            <a:noAutofit/>
          </a:bodyPr>
          <a:lstStyle/>
          <a:p>
            <a:r>
              <a:rPr lang="ru-RU" sz="3600" b="1" dirty="0" smtClean="0"/>
              <a:t>Компоненты течений, исследуемых в работе</a:t>
            </a:r>
            <a:endParaRPr lang="en-US" sz="3600" b="1"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TextBox 5"/>
          <p:cNvSpPr txBox="1">
            <a:spLocks noChangeArrowheads="1"/>
          </p:cNvSpPr>
          <p:nvPr/>
        </p:nvSpPr>
        <p:spPr bwMode="auto">
          <a:xfrm>
            <a:off x="197280" y="1031149"/>
            <a:ext cx="8749440" cy="2053526"/>
          </a:xfrm>
          <a:prstGeom prst="rect">
            <a:avLst/>
          </a:prstGeom>
          <a:noFill/>
          <a:ln w="9525">
            <a:noFill/>
            <a:miter lim="800000"/>
            <a:headEnd/>
            <a:tailEnd/>
          </a:ln>
        </p:spPr>
        <p:txBody>
          <a:bodyPr lIns="82945" tIns="41473" rIns="82945" bIns="41473">
            <a:spAutoFit/>
          </a:bodyPr>
          <a:lstStyle/>
          <a:p>
            <a:r>
              <a:rPr lang="ru-RU" sz="2200" b="1" dirty="0"/>
              <a:t>Поле квазигеострофического течения (КГТ)</a:t>
            </a:r>
            <a:br>
              <a:rPr lang="ru-RU" sz="2200" b="1" dirty="0"/>
            </a:br>
            <a:r>
              <a:rPr lang="en-US" sz="2200" dirty="0" err="1" smtClean="0"/>
              <a:t>Isern-Fontanet</a:t>
            </a:r>
            <a:r>
              <a:rPr lang="en-US" sz="2200" dirty="0" smtClean="0"/>
              <a:t> </a:t>
            </a:r>
            <a:r>
              <a:rPr lang="en-US" sz="2200" dirty="0"/>
              <a:t>et al., 2008 </a:t>
            </a:r>
            <a:r>
              <a:rPr lang="ru-RU" sz="2200" dirty="0"/>
              <a:t> предложили подход для восстановления полей компонент скоростей течения по изображению ТПО на масштабах 30 - 300 км</a:t>
            </a:r>
          </a:p>
          <a:p>
            <a:endParaRPr lang="ru-RU" b="1" dirty="0"/>
          </a:p>
          <a:p>
            <a:r>
              <a:rPr lang="ru-RU" sz="2200" b="1" dirty="0"/>
              <a:t>Связь функции тока КГТ и ТПО в Фурье пространстве:</a:t>
            </a:r>
          </a:p>
        </p:txBody>
      </p:sp>
      <p:grpSp>
        <p:nvGrpSpPr>
          <p:cNvPr id="2" name="Группа 46"/>
          <p:cNvGrpSpPr>
            <a:grpSpLocks/>
          </p:cNvGrpSpPr>
          <p:nvPr/>
        </p:nvGrpSpPr>
        <p:grpSpPr bwMode="auto">
          <a:xfrm>
            <a:off x="2574720" y="5049172"/>
            <a:ext cx="3994560" cy="1036909"/>
            <a:chOff x="5352798" y="4279911"/>
            <a:chExt cx="4402422" cy="1143000"/>
          </a:xfrm>
        </p:grpSpPr>
        <p:sp>
          <p:nvSpPr>
            <p:cNvPr id="2067" name="Прямоугольник 30"/>
            <p:cNvSpPr>
              <a:spLocks noChangeArrowheads="1"/>
            </p:cNvSpPr>
            <p:nvPr/>
          </p:nvSpPr>
          <p:spPr bwMode="auto">
            <a:xfrm rot="10800000">
              <a:off x="5352798" y="4279911"/>
              <a:ext cx="4402422" cy="1143000"/>
            </a:xfrm>
            <a:prstGeom prst="rect">
              <a:avLst/>
            </a:prstGeom>
            <a:solidFill>
              <a:srgbClr val="00B0F0"/>
            </a:solidFill>
            <a:ln w="25400" algn="ctr">
              <a:solidFill>
                <a:srgbClr val="FF0000"/>
              </a:solidFill>
              <a:round/>
              <a:headEnd/>
              <a:tailEnd/>
            </a:ln>
          </p:spPr>
          <p:txBody>
            <a:bodyPr/>
            <a:lstStyle/>
            <a:p>
              <a:endParaRPr lang="ru-RU"/>
            </a:p>
          </p:txBody>
        </p:sp>
        <p:graphicFrame>
          <p:nvGraphicFramePr>
            <p:cNvPr id="2054" name="Object 26"/>
            <p:cNvGraphicFramePr>
              <a:graphicFrameLocks noChangeAspect="1"/>
            </p:cNvGraphicFramePr>
            <p:nvPr/>
          </p:nvGraphicFramePr>
          <p:xfrm>
            <a:off x="5702197" y="4565661"/>
            <a:ext cx="3554549" cy="785812"/>
          </p:xfrm>
          <a:graphic>
            <a:graphicData uri="http://schemas.openxmlformats.org/presentationml/2006/ole">
              <mc:AlternateContent xmlns:mc="http://schemas.openxmlformats.org/markup-compatibility/2006">
                <mc:Choice xmlns:v="urn:schemas-microsoft-com:vml" Requires="v">
                  <p:oleObj spid="_x0000_s57077" name="Equation" r:id="rId4" imgW="1981200" imgH="431800" progId="Equation.DSMT4">
                    <p:embed/>
                  </p:oleObj>
                </mc:Choice>
                <mc:Fallback>
                  <p:oleObj name="Equation" r:id="rId4" imgW="1981200" imgH="431800" progId="Equation.DSMT4">
                    <p:embed/>
                    <p:pic>
                      <p:nvPicPr>
                        <p:cNvPr id="0" name="Picture 1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197" y="4565661"/>
                          <a:ext cx="3554549"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8" name="Прямоугольник 26"/>
            <p:cNvSpPr>
              <a:spLocks noChangeArrowheads="1"/>
            </p:cNvSpPr>
            <p:nvPr/>
          </p:nvSpPr>
          <p:spPr bwMode="auto">
            <a:xfrm>
              <a:off x="5886990" y="4279911"/>
              <a:ext cx="2959537" cy="407120"/>
            </a:xfrm>
            <a:prstGeom prst="rect">
              <a:avLst/>
            </a:prstGeom>
            <a:noFill/>
            <a:ln w="9525">
              <a:noFill/>
              <a:miter lim="800000"/>
              <a:headEnd/>
              <a:tailEnd/>
            </a:ln>
          </p:spPr>
          <p:txBody>
            <a:bodyPr wrap="none">
              <a:spAutoFit/>
            </a:bodyPr>
            <a:lstStyle/>
            <a:p>
              <a:r>
                <a:rPr lang="ru-RU" b="1"/>
                <a:t>Завихренность поля КГТ</a:t>
              </a:r>
            </a:p>
          </p:txBody>
        </p:sp>
      </p:grpSp>
      <p:grpSp>
        <p:nvGrpSpPr>
          <p:cNvPr id="3" name="Группа 47"/>
          <p:cNvGrpSpPr>
            <a:grpSpLocks/>
          </p:cNvGrpSpPr>
          <p:nvPr/>
        </p:nvGrpSpPr>
        <p:grpSpPr bwMode="auto">
          <a:xfrm>
            <a:off x="2332800" y="3151054"/>
            <a:ext cx="4478400" cy="907295"/>
            <a:chOff x="142877" y="3708399"/>
            <a:chExt cx="4936614" cy="1000137"/>
          </a:xfrm>
        </p:grpSpPr>
        <p:sp>
          <p:nvSpPr>
            <p:cNvPr id="2065" name="Прямоугольник 30"/>
            <p:cNvSpPr>
              <a:spLocks noChangeArrowheads="1"/>
            </p:cNvSpPr>
            <p:nvPr/>
          </p:nvSpPr>
          <p:spPr bwMode="auto">
            <a:xfrm>
              <a:off x="142877" y="3708411"/>
              <a:ext cx="4930403" cy="1000125"/>
            </a:xfrm>
            <a:prstGeom prst="rect">
              <a:avLst/>
            </a:prstGeom>
            <a:solidFill>
              <a:schemeClr val="bg1"/>
            </a:solidFill>
            <a:ln w="25400" algn="ctr">
              <a:solidFill>
                <a:srgbClr val="FF0000"/>
              </a:solidFill>
              <a:round/>
              <a:headEnd/>
              <a:tailEnd/>
            </a:ln>
          </p:spPr>
          <p:txBody>
            <a:bodyPr/>
            <a:lstStyle/>
            <a:p>
              <a:endParaRPr lang="ru-RU"/>
            </a:p>
          </p:txBody>
        </p:sp>
        <p:graphicFrame>
          <p:nvGraphicFramePr>
            <p:cNvPr id="2053" name="Object 1"/>
            <p:cNvGraphicFramePr>
              <a:graphicFrameLocks noChangeAspect="1"/>
            </p:cNvGraphicFramePr>
            <p:nvPr/>
          </p:nvGraphicFramePr>
          <p:xfrm>
            <a:off x="229838" y="3922723"/>
            <a:ext cx="4849653" cy="785813"/>
          </p:xfrm>
          <a:graphic>
            <a:graphicData uri="http://schemas.openxmlformats.org/presentationml/2006/ole">
              <mc:AlternateContent xmlns:mc="http://schemas.openxmlformats.org/markup-compatibility/2006">
                <mc:Choice xmlns:v="urn:schemas-microsoft-com:vml" Requires="v">
                  <p:oleObj spid="_x0000_s57078" name="Equation" r:id="rId6" imgW="2705100" imgH="469900" progId="Equation.DSMT4">
                    <p:embed/>
                  </p:oleObj>
                </mc:Choice>
                <mc:Fallback>
                  <p:oleObj name="Equation" r:id="rId6" imgW="2705100" imgH="469900" progId="Equation.DSMT4">
                    <p:embed/>
                    <p:pic>
                      <p:nvPicPr>
                        <p:cNvPr id="0" name="Picture 1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838" y="3922723"/>
                          <a:ext cx="4849653"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6" name="Прямоугольник 35"/>
            <p:cNvSpPr>
              <a:spLocks noChangeArrowheads="1"/>
            </p:cNvSpPr>
            <p:nvPr/>
          </p:nvSpPr>
          <p:spPr bwMode="auto">
            <a:xfrm>
              <a:off x="1111222" y="3708399"/>
              <a:ext cx="2265669" cy="407125"/>
            </a:xfrm>
            <a:prstGeom prst="rect">
              <a:avLst/>
            </a:prstGeom>
            <a:noFill/>
            <a:ln w="9525">
              <a:noFill/>
              <a:miter lim="800000"/>
              <a:headEnd/>
              <a:tailEnd/>
            </a:ln>
          </p:spPr>
          <p:txBody>
            <a:bodyPr wrap="none">
              <a:spAutoFit/>
            </a:bodyPr>
            <a:lstStyle/>
            <a:p>
              <a:r>
                <a:rPr lang="ru-RU" b="1">
                  <a:solidFill>
                    <a:schemeClr val="tx1"/>
                  </a:solidFill>
                </a:rPr>
                <a:t>функция тока КГТ </a:t>
              </a:r>
              <a:endParaRPr lang="ru-RU"/>
            </a:p>
          </p:txBody>
        </p:sp>
      </p:grpSp>
      <p:sp>
        <p:nvSpPr>
          <p:cNvPr id="2059" name="Rectangle 14"/>
          <p:cNvSpPr>
            <a:spLocks noChangeArrowheads="1"/>
          </p:cNvSpPr>
          <p:nvPr/>
        </p:nvSpPr>
        <p:spPr bwMode="auto">
          <a:xfrm>
            <a:off x="4" y="4"/>
            <a:ext cx="167575" cy="360755"/>
          </a:xfrm>
          <a:prstGeom prst="rect">
            <a:avLst/>
          </a:prstGeom>
          <a:noFill/>
          <a:ln w="9525">
            <a:noFill/>
            <a:miter lim="800000"/>
            <a:headEnd/>
            <a:tailEnd/>
          </a:ln>
        </p:spPr>
        <p:txBody>
          <a:bodyPr wrap="none" lIns="82945" tIns="41473" rIns="82945" bIns="41473" anchor="ctr">
            <a:spAutoFit/>
          </a:bodyPr>
          <a:lstStyle/>
          <a:p>
            <a:endParaRPr lang="ru-RU"/>
          </a:p>
        </p:txBody>
      </p:sp>
      <p:graphicFrame>
        <p:nvGraphicFramePr>
          <p:cNvPr id="2050" name="Object 13"/>
          <p:cNvGraphicFramePr>
            <a:graphicFrameLocks noChangeAspect="1"/>
          </p:cNvGraphicFramePr>
          <p:nvPr/>
        </p:nvGraphicFramePr>
        <p:xfrm>
          <a:off x="3150720" y="6215693"/>
          <a:ext cx="2842560" cy="326915"/>
        </p:xfrm>
        <a:graphic>
          <a:graphicData uri="http://schemas.openxmlformats.org/presentationml/2006/ole">
            <mc:AlternateContent xmlns:mc="http://schemas.openxmlformats.org/markup-compatibility/2006">
              <mc:Choice xmlns:v="urn:schemas-microsoft-com:vml" Requires="v">
                <p:oleObj spid="_x0000_s57079" name="Equation" r:id="rId8" imgW="645943" imgH="74057" progId="Equation.DSMT4">
                  <p:embed/>
                </p:oleObj>
              </mc:Choice>
              <mc:Fallback>
                <p:oleObj name="Equation" r:id="rId8" imgW="645943" imgH="74057" progId="Equation.DSMT4">
                  <p:embed/>
                  <p:pic>
                    <p:nvPicPr>
                      <p:cNvPr id="0" name="Picture 1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0720" y="6215693"/>
                        <a:ext cx="2842560" cy="326915"/>
                      </a:xfrm>
                      <a:prstGeom prst="rect">
                        <a:avLst/>
                      </a:prstGeom>
                      <a:solidFill>
                        <a:srgbClr val="FFFFFF"/>
                      </a:solidFill>
                    </p:spPr>
                  </p:pic>
                </p:oleObj>
              </mc:Fallback>
            </mc:AlternateContent>
          </a:graphicData>
        </a:graphic>
      </p:graphicFrame>
      <p:sp>
        <p:nvSpPr>
          <p:cNvPr id="2060" name="Rectangle 23"/>
          <p:cNvSpPr>
            <a:spLocks noChangeArrowheads="1"/>
          </p:cNvSpPr>
          <p:nvPr/>
        </p:nvSpPr>
        <p:spPr bwMode="auto">
          <a:xfrm>
            <a:off x="4" y="4"/>
            <a:ext cx="167575" cy="360755"/>
          </a:xfrm>
          <a:prstGeom prst="rect">
            <a:avLst/>
          </a:prstGeom>
          <a:noFill/>
          <a:ln w="9525">
            <a:noFill/>
            <a:miter lim="800000"/>
            <a:headEnd/>
            <a:tailEnd/>
          </a:ln>
        </p:spPr>
        <p:txBody>
          <a:bodyPr wrap="none" lIns="82945" tIns="41473" rIns="82945" bIns="41473" anchor="ctr">
            <a:spAutoFit/>
          </a:bodyPr>
          <a:lstStyle/>
          <a:p>
            <a:endParaRPr lang="ru-RU"/>
          </a:p>
        </p:txBody>
      </p:sp>
      <p:sp>
        <p:nvSpPr>
          <p:cNvPr id="2061" name="TextBox 5"/>
          <p:cNvSpPr txBox="1">
            <a:spLocks noChangeArrowheads="1"/>
          </p:cNvSpPr>
          <p:nvPr/>
        </p:nvSpPr>
        <p:spPr bwMode="auto">
          <a:xfrm>
            <a:off x="165601" y="4077069"/>
            <a:ext cx="8781120" cy="422310"/>
          </a:xfrm>
          <a:prstGeom prst="rect">
            <a:avLst/>
          </a:prstGeom>
          <a:noFill/>
          <a:ln w="9525">
            <a:noFill/>
            <a:miter lim="800000"/>
            <a:headEnd/>
            <a:tailEnd/>
          </a:ln>
        </p:spPr>
        <p:txBody>
          <a:bodyPr lIns="82945" tIns="41473" rIns="82945" bIns="41473">
            <a:spAutoFit/>
          </a:bodyPr>
          <a:lstStyle/>
          <a:p>
            <a:r>
              <a:rPr lang="ru-RU" sz="2200" b="1" dirty="0"/>
              <a:t>Таким образом, определив скорость КГТ через функцию тока,</a:t>
            </a:r>
          </a:p>
        </p:txBody>
      </p:sp>
      <p:sp>
        <p:nvSpPr>
          <p:cNvPr id="2062" name="Rectangle 25"/>
          <p:cNvSpPr>
            <a:spLocks noChangeArrowheads="1"/>
          </p:cNvSpPr>
          <p:nvPr/>
        </p:nvSpPr>
        <p:spPr bwMode="auto">
          <a:xfrm>
            <a:off x="4" y="4"/>
            <a:ext cx="167575" cy="360755"/>
          </a:xfrm>
          <a:prstGeom prst="rect">
            <a:avLst/>
          </a:prstGeom>
          <a:noFill/>
          <a:ln w="9525">
            <a:noFill/>
            <a:miter lim="800000"/>
            <a:headEnd/>
            <a:tailEnd/>
          </a:ln>
        </p:spPr>
        <p:txBody>
          <a:bodyPr wrap="none" lIns="82945" tIns="41473" rIns="82945" bIns="41473" anchor="ctr">
            <a:spAutoFit/>
          </a:bodyPr>
          <a:lstStyle/>
          <a:p>
            <a:endParaRPr lang="ru-RU"/>
          </a:p>
        </p:txBody>
      </p:sp>
      <p:grpSp>
        <p:nvGrpSpPr>
          <p:cNvPr id="4" name="Группа 56"/>
          <p:cNvGrpSpPr>
            <a:grpSpLocks/>
          </p:cNvGrpSpPr>
          <p:nvPr/>
        </p:nvGrpSpPr>
        <p:grpSpPr bwMode="auto">
          <a:xfrm>
            <a:off x="434881" y="4465903"/>
            <a:ext cx="8154720" cy="495794"/>
            <a:chOff x="478677" y="5280028"/>
            <a:chExt cx="8990791" cy="545735"/>
          </a:xfrm>
        </p:grpSpPr>
        <p:graphicFrame>
          <p:nvGraphicFramePr>
            <p:cNvPr id="2051" name="Object 22"/>
            <p:cNvGraphicFramePr>
              <a:graphicFrameLocks noChangeAspect="1"/>
            </p:cNvGraphicFramePr>
            <p:nvPr/>
          </p:nvGraphicFramePr>
          <p:xfrm>
            <a:off x="478677" y="5280028"/>
            <a:ext cx="1920875" cy="468312"/>
          </p:xfrm>
          <a:graphic>
            <a:graphicData uri="http://schemas.openxmlformats.org/presentationml/2006/ole">
              <mc:AlternateContent xmlns:mc="http://schemas.openxmlformats.org/markup-compatibility/2006">
                <mc:Choice xmlns:v="urn:schemas-microsoft-com:vml" Requires="v">
                  <p:oleObj spid="_x0000_s57080" name="Equation" r:id="rId10" imgW="617990" imgH="152762" progId="Equation.DSMT4">
                    <p:embed/>
                  </p:oleObj>
                </mc:Choice>
                <mc:Fallback>
                  <p:oleObj name="Equation" r:id="rId10" imgW="617990" imgH="152762" progId="Equation.DSMT4">
                    <p:embed/>
                    <p:pic>
                      <p:nvPicPr>
                        <p:cNvPr id="0" name="Picture 1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677" y="5280028"/>
                          <a:ext cx="1920875" cy="468312"/>
                        </a:xfrm>
                        <a:prstGeom prst="rect">
                          <a:avLst/>
                        </a:prstGeom>
                        <a:solidFill>
                          <a:srgbClr val="FFFFFF"/>
                        </a:solidFill>
                      </p:spPr>
                    </p:pic>
                  </p:oleObj>
                </mc:Fallback>
              </mc:AlternateContent>
            </a:graphicData>
          </a:graphic>
        </p:graphicFrame>
        <p:graphicFrame>
          <p:nvGraphicFramePr>
            <p:cNvPr id="2052" name="Object 24"/>
            <p:cNvGraphicFramePr>
              <a:graphicFrameLocks noChangeAspect="1"/>
            </p:cNvGraphicFramePr>
            <p:nvPr/>
          </p:nvGraphicFramePr>
          <p:xfrm>
            <a:off x="6518306" y="5348301"/>
            <a:ext cx="2951162" cy="431800"/>
          </p:xfrm>
          <a:graphic>
            <a:graphicData uri="http://schemas.openxmlformats.org/presentationml/2006/ole">
              <mc:AlternateContent xmlns:mc="http://schemas.openxmlformats.org/markup-compatibility/2006">
                <mc:Choice xmlns:v="urn:schemas-microsoft-com:vml" Requires="v">
                  <p:oleObj spid="_x0000_s57081" name="Equation" r:id="rId12" imgW="628111" imgH="91919" progId="Equation.DSMT4">
                    <p:embed/>
                  </p:oleObj>
                </mc:Choice>
                <mc:Fallback>
                  <p:oleObj name="Equation" r:id="rId12" imgW="628111" imgH="91919" progId="Equation.DSMT4">
                    <p:embed/>
                    <p:pic>
                      <p:nvPicPr>
                        <p:cNvPr id="0" name="Picture 1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18306" y="5348301"/>
                          <a:ext cx="2951162" cy="431800"/>
                        </a:xfrm>
                        <a:prstGeom prst="rect">
                          <a:avLst/>
                        </a:prstGeom>
                        <a:solidFill>
                          <a:srgbClr val="FFFFFF"/>
                        </a:solidFill>
                      </p:spPr>
                    </p:pic>
                  </p:oleObj>
                </mc:Fallback>
              </mc:AlternateContent>
            </a:graphicData>
          </a:graphic>
        </p:graphicFrame>
        <p:sp>
          <p:nvSpPr>
            <p:cNvPr id="2064" name="Прямоугольник 54"/>
            <p:cNvSpPr>
              <a:spLocks noChangeArrowheads="1"/>
            </p:cNvSpPr>
            <p:nvPr/>
          </p:nvSpPr>
          <p:spPr bwMode="auto">
            <a:xfrm>
              <a:off x="2542428" y="5351473"/>
              <a:ext cx="3529756" cy="474290"/>
            </a:xfrm>
            <a:prstGeom prst="rect">
              <a:avLst/>
            </a:prstGeom>
            <a:noFill/>
            <a:ln w="9525">
              <a:noFill/>
              <a:miter lim="800000"/>
              <a:headEnd/>
              <a:tailEnd/>
            </a:ln>
          </p:spPr>
          <p:txBody>
            <a:bodyPr wrap="none">
              <a:spAutoFit/>
            </a:bodyPr>
            <a:lstStyle/>
            <a:p>
              <a:r>
                <a:rPr lang="ru-RU" sz="2200" b="1" dirty="0"/>
                <a:t>или в физическом пр-ве </a:t>
              </a:r>
              <a:endParaRPr lang="ru-RU" sz="2200" dirty="0"/>
            </a:p>
          </p:txBody>
        </p:sp>
      </p:grpSp>
      <p:sp>
        <p:nvSpPr>
          <p:cNvPr id="21" name="Title 20"/>
          <p:cNvSpPr>
            <a:spLocks noGrp="1"/>
          </p:cNvSpPr>
          <p:nvPr>
            <p:ph type="title"/>
          </p:nvPr>
        </p:nvSpPr>
        <p:spPr>
          <a:xfrm>
            <a:off x="457200" y="76200"/>
            <a:ext cx="8229600" cy="1252728"/>
          </a:xfrm>
        </p:spPr>
        <p:txBody>
          <a:bodyPr>
            <a:noAutofit/>
          </a:bodyPr>
          <a:lstStyle/>
          <a:p>
            <a:r>
              <a:rPr lang="ru-RU" sz="2800" dirty="0" smtClean="0"/>
              <a:t>Восстановление геострофических течений океана по данным поверхностной температуры (ТПО)</a:t>
            </a:r>
            <a:endParaRPr lang="ru-RU" sz="28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1"/>
          <p:cNvPicPr>
            <a:picLocks noChangeAspect="1" noChangeArrowheads="1"/>
          </p:cNvPicPr>
          <p:nvPr/>
        </p:nvPicPr>
        <p:blipFill>
          <a:blip r:embed="rId4"/>
          <a:srcRect/>
          <a:stretch>
            <a:fillRect/>
          </a:stretch>
        </p:blipFill>
        <p:spPr bwMode="auto">
          <a:xfrm>
            <a:off x="3077281" y="1447803"/>
            <a:ext cx="6066720" cy="5471135"/>
          </a:xfrm>
          <a:prstGeom prst="rect">
            <a:avLst/>
          </a:prstGeom>
          <a:noFill/>
          <a:ln w="9525">
            <a:noFill/>
            <a:round/>
            <a:headEnd/>
            <a:tailEnd/>
          </a:ln>
        </p:spPr>
      </p:pic>
      <p:pic>
        <p:nvPicPr>
          <p:cNvPr id="3076" name="Picture 3"/>
          <p:cNvPicPr>
            <a:picLocks noChangeAspect="1" noChangeArrowheads="1"/>
          </p:cNvPicPr>
          <p:nvPr/>
        </p:nvPicPr>
        <p:blipFill>
          <a:blip r:embed="rId5"/>
          <a:srcRect/>
          <a:stretch>
            <a:fillRect/>
          </a:stretch>
        </p:blipFill>
        <p:spPr bwMode="auto">
          <a:xfrm>
            <a:off x="0" y="0"/>
            <a:ext cx="2980800" cy="2713245"/>
          </a:xfrm>
          <a:prstGeom prst="rect">
            <a:avLst/>
          </a:prstGeom>
          <a:noFill/>
          <a:ln w="9525">
            <a:noFill/>
            <a:round/>
            <a:headEnd/>
            <a:tailEnd/>
          </a:ln>
        </p:spPr>
      </p:pic>
      <p:graphicFrame>
        <p:nvGraphicFramePr>
          <p:cNvPr id="3074" name="Object 27"/>
          <p:cNvGraphicFramePr>
            <a:graphicFrameLocks noChangeAspect="1"/>
          </p:cNvGraphicFramePr>
          <p:nvPr/>
        </p:nvGraphicFramePr>
        <p:xfrm>
          <a:off x="737281" y="2780933"/>
          <a:ext cx="1501920" cy="489651"/>
        </p:xfrm>
        <a:graphic>
          <a:graphicData uri="http://schemas.openxmlformats.org/presentationml/2006/ole">
            <mc:AlternateContent xmlns:mc="http://schemas.openxmlformats.org/markup-compatibility/2006">
              <mc:Choice xmlns:v="urn:schemas-microsoft-com:vml" Requires="v">
                <p:oleObj spid="_x0000_s57498" name="Equation" r:id="rId6" imgW="545626" imgH="177646" progId="Equation.DSMT4">
                  <p:embed/>
                </p:oleObj>
              </mc:Choice>
              <mc:Fallback>
                <p:oleObj name="Equation" r:id="rId6" imgW="545626" imgH="177646" progId="Equation.DSMT4">
                  <p:embed/>
                  <p:pic>
                    <p:nvPicPr>
                      <p:cNvPr id="0"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281" y="2780933"/>
                        <a:ext cx="1501920" cy="48965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8" name="Прямоугольник 59"/>
          <p:cNvSpPr>
            <a:spLocks noChangeArrowheads="1"/>
          </p:cNvSpPr>
          <p:nvPr/>
        </p:nvSpPr>
        <p:spPr bwMode="auto">
          <a:xfrm>
            <a:off x="295200" y="3234580"/>
            <a:ext cx="2981400" cy="3684742"/>
          </a:xfrm>
          <a:prstGeom prst="rect">
            <a:avLst/>
          </a:prstGeom>
          <a:noFill/>
          <a:ln w="9525">
            <a:noFill/>
            <a:miter lim="800000"/>
            <a:headEnd/>
            <a:tailEnd/>
          </a:ln>
        </p:spPr>
        <p:txBody>
          <a:bodyPr wrap="square" lIns="82945" tIns="41473" rIns="82945" bIns="41473">
            <a:spAutoFit/>
          </a:bodyPr>
          <a:lstStyle/>
          <a:p>
            <a:r>
              <a:rPr lang="ru-RU" b="1" dirty="0"/>
              <a:t>КГТ бездивергентны. Однако,  дивергенция течений оказывает определяющее влияние на формирование их проявлений на РСА изображениях.</a:t>
            </a:r>
          </a:p>
          <a:p>
            <a:r>
              <a:rPr lang="ru-RU" dirty="0"/>
              <a:t>(</a:t>
            </a:r>
            <a:r>
              <a:rPr lang="en-US" dirty="0"/>
              <a:t>Kudryavtsev et al., JGR, 2005</a:t>
            </a:r>
            <a:r>
              <a:rPr lang="ru-RU" dirty="0"/>
              <a:t>)</a:t>
            </a:r>
          </a:p>
          <a:p>
            <a:r>
              <a:rPr lang="ru-RU" b="1" dirty="0"/>
              <a:t>Для дальнейшего анализа необходимо определить агеострофические течения.</a:t>
            </a:r>
          </a:p>
          <a:p>
            <a:endParaRPr lang="ru-RU" b="1" dirty="0"/>
          </a:p>
        </p:txBody>
      </p:sp>
      <p:sp>
        <p:nvSpPr>
          <p:cNvPr id="7" name="Title 6"/>
          <p:cNvSpPr>
            <a:spLocks noGrp="1"/>
          </p:cNvSpPr>
          <p:nvPr>
            <p:ph type="title"/>
          </p:nvPr>
        </p:nvSpPr>
        <p:spPr>
          <a:xfrm>
            <a:off x="2980800" y="195072"/>
            <a:ext cx="6010800" cy="1252728"/>
          </a:xfrm>
        </p:spPr>
        <p:txBody>
          <a:bodyPr>
            <a:noAutofit/>
          </a:bodyPr>
          <a:lstStyle/>
          <a:p>
            <a:r>
              <a:rPr lang="ru-RU" sz="2300" dirty="0" smtClean="0"/>
              <a:t>Пример восстановления поля завихренности мезомасштабных течений по данным ТПО</a:t>
            </a:r>
            <a:br>
              <a:rPr lang="ru-RU" sz="2300" dirty="0" smtClean="0"/>
            </a:br>
            <a:r>
              <a:rPr lang="ru-RU" sz="2300" dirty="0"/>
              <a:t>(</a:t>
            </a:r>
            <a:r>
              <a:rPr lang="en-US" sz="2300" dirty="0" err="1" smtClean="0"/>
              <a:t>Isern-Fontanet</a:t>
            </a:r>
            <a:r>
              <a:rPr lang="en-US" sz="2300" dirty="0" smtClean="0"/>
              <a:t> </a:t>
            </a:r>
            <a:r>
              <a:rPr lang="en-US" sz="2300" dirty="0"/>
              <a:t>et al., 2008 </a:t>
            </a:r>
            <a:r>
              <a:rPr lang="ru-RU" sz="2300" dirty="0" smtClean="0"/>
              <a:t>)</a:t>
            </a:r>
            <a:endParaRPr lang="en-US" sz="2300"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28"/>
          <p:cNvGrpSpPr>
            <a:grpSpLocks/>
          </p:cNvGrpSpPr>
          <p:nvPr/>
        </p:nvGrpSpPr>
        <p:grpSpPr bwMode="auto">
          <a:xfrm>
            <a:off x="712801" y="1813117"/>
            <a:ext cx="3146400" cy="777683"/>
            <a:chOff x="5540374" y="4422775"/>
            <a:chExt cx="3468678" cy="857257"/>
          </a:xfrm>
        </p:grpSpPr>
        <p:sp>
          <p:nvSpPr>
            <p:cNvPr id="23" name="Прямоугольник 30"/>
            <p:cNvSpPr>
              <a:spLocks noChangeArrowheads="1"/>
            </p:cNvSpPr>
            <p:nvPr/>
          </p:nvSpPr>
          <p:spPr bwMode="auto">
            <a:xfrm rot="10800000">
              <a:off x="5540374" y="4422775"/>
              <a:ext cx="3468678" cy="857257"/>
            </a:xfrm>
            <a:prstGeom prst="rect">
              <a:avLst/>
            </a:prstGeom>
            <a:solidFill>
              <a:schemeClr val="bg1">
                <a:lumMod val="75000"/>
              </a:schemeClr>
            </a:solidFill>
            <a:ln w="25400" algn="ctr">
              <a:solidFill>
                <a:srgbClr val="FF0000"/>
              </a:solidFill>
              <a:round/>
              <a:headEnd/>
              <a:tailEnd/>
            </a:ln>
          </p:spPr>
          <p:txBody>
            <a:bodyPr/>
            <a:lstStyle/>
            <a:p>
              <a:pPr>
                <a:buFont typeface="Times New Roman" pitchFamily="16" charset="0"/>
                <a:buNone/>
                <a:defRPr/>
              </a:pPr>
              <a:endParaRPr lang="ru-RU">
                <a:ea typeface="+mn-ea"/>
              </a:endParaRPr>
            </a:p>
          </p:txBody>
        </p:sp>
        <p:graphicFrame>
          <p:nvGraphicFramePr>
            <p:cNvPr id="4099" name="Object 4"/>
            <p:cNvGraphicFramePr>
              <a:graphicFrameLocks noChangeAspect="1"/>
            </p:cNvGraphicFramePr>
            <p:nvPr/>
          </p:nvGraphicFramePr>
          <p:xfrm>
            <a:off x="5646732" y="4708540"/>
            <a:ext cx="3173414" cy="539751"/>
          </p:xfrm>
          <a:graphic>
            <a:graphicData uri="http://schemas.openxmlformats.org/presentationml/2006/ole">
              <mc:AlternateContent xmlns:mc="http://schemas.openxmlformats.org/markup-compatibility/2006">
                <mc:Choice xmlns:v="urn:schemas-microsoft-com:vml" Requires="v">
                  <p:oleObj spid="_x0000_s58823" name="Equation" r:id="rId4" imgW="1497950" imgH="253890" progId="Equation.DSMT4">
                    <p:embed/>
                  </p:oleObj>
                </mc:Choice>
                <mc:Fallback>
                  <p:oleObj name="Equation" r:id="rId4" imgW="1497950" imgH="253890" progId="Equation.DSMT4">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732" y="4708540"/>
                          <a:ext cx="3173414" cy="539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4" name="Прямоугольник 26"/>
            <p:cNvSpPr>
              <a:spLocks noChangeArrowheads="1"/>
            </p:cNvSpPr>
            <p:nvPr/>
          </p:nvSpPr>
          <p:spPr bwMode="auto">
            <a:xfrm>
              <a:off x="6153150" y="4422775"/>
              <a:ext cx="2075041" cy="407123"/>
            </a:xfrm>
            <a:prstGeom prst="rect">
              <a:avLst/>
            </a:prstGeom>
            <a:noFill/>
            <a:ln w="9525">
              <a:noFill/>
              <a:miter lim="800000"/>
              <a:headEnd/>
              <a:tailEnd/>
            </a:ln>
          </p:spPr>
          <p:txBody>
            <a:bodyPr wrap="none">
              <a:spAutoFit/>
            </a:bodyPr>
            <a:lstStyle/>
            <a:p>
              <a:r>
                <a:rPr lang="ru-RU" b="1" dirty="0"/>
                <a:t>Ветровой дрейф</a:t>
              </a:r>
            </a:p>
          </p:txBody>
        </p:sp>
      </p:grpSp>
      <p:grpSp>
        <p:nvGrpSpPr>
          <p:cNvPr id="3" name="Группа 27"/>
          <p:cNvGrpSpPr>
            <a:grpSpLocks/>
          </p:cNvGrpSpPr>
          <p:nvPr/>
        </p:nvGrpSpPr>
        <p:grpSpPr bwMode="auto">
          <a:xfrm>
            <a:off x="2628000" y="3104968"/>
            <a:ext cx="3888000" cy="1034029"/>
            <a:chOff x="539750" y="4137021"/>
            <a:chExt cx="4286309" cy="1139829"/>
          </a:xfrm>
        </p:grpSpPr>
        <p:sp>
          <p:nvSpPr>
            <p:cNvPr id="4111" name="Прямоугольник 30"/>
            <p:cNvSpPr>
              <a:spLocks noChangeArrowheads="1"/>
            </p:cNvSpPr>
            <p:nvPr/>
          </p:nvSpPr>
          <p:spPr bwMode="auto">
            <a:xfrm rot="10800000">
              <a:off x="539750" y="4137021"/>
              <a:ext cx="4286309" cy="1071563"/>
            </a:xfrm>
            <a:prstGeom prst="rect">
              <a:avLst/>
            </a:prstGeom>
            <a:solidFill>
              <a:srgbClr val="FFFF00"/>
            </a:solidFill>
            <a:ln w="25400" algn="ctr">
              <a:solidFill>
                <a:srgbClr val="FF0000"/>
              </a:solidFill>
              <a:round/>
              <a:headEnd/>
              <a:tailEnd/>
            </a:ln>
          </p:spPr>
          <p:txBody>
            <a:bodyPr/>
            <a:lstStyle/>
            <a:p>
              <a:endParaRPr lang="ru-RU"/>
            </a:p>
          </p:txBody>
        </p:sp>
        <p:graphicFrame>
          <p:nvGraphicFramePr>
            <p:cNvPr id="4098" name="Object 21"/>
            <p:cNvGraphicFramePr>
              <a:graphicFrameLocks noChangeAspect="1"/>
            </p:cNvGraphicFramePr>
            <p:nvPr/>
          </p:nvGraphicFramePr>
          <p:xfrm>
            <a:off x="546099" y="4356098"/>
            <a:ext cx="4232304" cy="920752"/>
          </p:xfrm>
          <a:graphic>
            <a:graphicData uri="http://schemas.openxmlformats.org/presentationml/2006/ole">
              <mc:AlternateContent xmlns:mc="http://schemas.openxmlformats.org/markup-compatibility/2006">
                <mc:Choice xmlns:v="urn:schemas-microsoft-com:vml" Requires="v">
                  <p:oleObj spid="_x0000_s58824" name="Equation" r:id="rId6" imgW="2400300" imgH="520700" progId="Equation.DSMT4">
                    <p:embed/>
                  </p:oleObj>
                </mc:Choice>
                <mc:Fallback>
                  <p:oleObj name="Equation" r:id="rId6" imgW="2400300" imgH="520700" progId="Equation.DSMT4">
                    <p:embed/>
                    <p:pic>
                      <p:nvPicPr>
                        <p:cNvPr id="0"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099" y="4356098"/>
                          <a:ext cx="4232304" cy="9207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2" name="Прямоугольник 26"/>
            <p:cNvSpPr>
              <a:spLocks noChangeArrowheads="1"/>
            </p:cNvSpPr>
            <p:nvPr/>
          </p:nvSpPr>
          <p:spPr bwMode="auto">
            <a:xfrm>
              <a:off x="866775" y="4137025"/>
              <a:ext cx="3494154" cy="407121"/>
            </a:xfrm>
            <a:prstGeom prst="rect">
              <a:avLst/>
            </a:prstGeom>
            <a:noFill/>
            <a:ln w="9525">
              <a:noFill/>
              <a:miter lim="800000"/>
              <a:headEnd/>
              <a:tailEnd/>
            </a:ln>
          </p:spPr>
          <p:txBody>
            <a:bodyPr wrap="none">
              <a:spAutoFit/>
            </a:bodyPr>
            <a:lstStyle/>
            <a:p>
              <a:r>
                <a:rPr lang="ru-RU" b="1">
                  <a:solidFill>
                    <a:schemeClr val="tx1"/>
                  </a:solidFill>
                </a:rPr>
                <a:t>Взаимодействие Экман + КГТ</a:t>
              </a:r>
            </a:p>
          </p:txBody>
        </p:sp>
      </p:grpSp>
      <p:sp>
        <p:nvSpPr>
          <p:cNvPr id="4104" name="TextBox 31"/>
          <p:cNvSpPr txBox="1">
            <a:spLocks noChangeArrowheads="1"/>
          </p:cNvSpPr>
          <p:nvPr/>
        </p:nvSpPr>
        <p:spPr bwMode="auto">
          <a:xfrm>
            <a:off x="165601" y="4206683"/>
            <a:ext cx="3240000" cy="2022748"/>
          </a:xfrm>
          <a:prstGeom prst="rect">
            <a:avLst/>
          </a:prstGeom>
          <a:noFill/>
          <a:ln w="9525">
            <a:noFill/>
            <a:miter lim="800000"/>
            <a:headEnd/>
            <a:tailEnd/>
          </a:ln>
        </p:spPr>
        <p:txBody>
          <a:bodyPr lIns="82945" tIns="41473" rIns="82945" bIns="41473">
            <a:spAutoFit/>
          </a:bodyPr>
          <a:lstStyle/>
          <a:p>
            <a:r>
              <a:rPr lang="ru-RU" dirty="0"/>
              <a:t>Генерация дивергенции поверхностных течений формируется за счёт взаимодействия ветрового дрейфа и КГТ и привязана к зонам градиентов КГТ завихренности.</a:t>
            </a:r>
          </a:p>
        </p:txBody>
      </p:sp>
      <p:cxnSp>
        <p:nvCxnSpPr>
          <p:cNvPr id="35" name="Прямая со стрелкой 33"/>
          <p:cNvCxnSpPr>
            <a:cxnSpLocks noChangeShapeType="1"/>
            <a:stCxn id="29" idx="2"/>
          </p:cNvCxnSpPr>
          <p:nvPr/>
        </p:nvCxnSpPr>
        <p:spPr bwMode="auto">
          <a:xfrm flipH="1">
            <a:off x="4766409" y="2658779"/>
            <a:ext cx="2008791" cy="446191"/>
          </a:xfrm>
          <a:prstGeom prst="straightConnector1">
            <a:avLst/>
          </a:prstGeom>
          <a:noFill/>
          <a:ln w="63500" algn="ctr">
            <a:solidFill>
              <a:srgbClr val="FF0000"/>
            </a:solidFill>
            <a:round/>
            <a:headEnd/>
            <a:tailEnd type="arrow" w="med" len="med"/>
          </a:ln>
        </p:spPr>
      </p:cxnSp>
      <p:cxnSp>
        <p:nvCxnSpPr>
          <p:cNvPr id="25" name="Прямая со стрелкой 33"/>
          <p:cNvCxnSpPr>
            <a:cxnSpLocks noChangeShapeType="1"/>
            <a:stCxn id="23" idx="1"/>
            <a:endCxn id="29" idx="1"/>
          </p:cNvCxnSpPr>
          <p:nvPr/>
        </p:nvCxnSpPr>
        <p:spPr bwMode="auto">
          <a:xfrm flipV="1">
            <a:off x="3859201" y="2201403"/>
            <a:ext cx="1749599" cy="555"/>
          </a:xfrm>
          <a:prstGeom prst="straightConnector1">
            <a:avLst/>
          </a:prstGeom>
          <a:noFill/>
          <a:ln w="63500" algn="ctr">
            <a:solidFill>
              <a:srgbClr val="FF0000"/>
            </a:solidFill>
            <a:round/>
            <a:headEnd/>
            <a:tailEnd type="arrow" w="med" len="med"/>
          </a:ln>
        </p:spPr>
      </p:cxnSp>
      <p:sp>
        <p:nvSpPr>
          <p:cNvPr id="29" name="Прямоугольник 28"/>
          <p:cNvSpPr/>
          <p:nvPr/>
        </p:nvSpPr>
        <p:spPr>
          <a:xfrm>
            <a:off x="5608800" y="1744026"/>
            <a:ext cx="2332800" cy="914753"/>
          </a:xfrm>
          <a:prstGeom prst="rect">
            <a:avLst/>
          </a:prstGeom>
          <a:solidFill>
            <a:schemeClr val="accent1">
              <a:lumMod val="20000"/>
              <a:lumOff val="80000"/>
            </a:schemeClr>
          </a:solidFill>
          <a:ln w="38100">
            <a:solidFill>
              <a:srgbClr val="00B0F0"/>
            </a:solidFill>
          </a:ln>
        </p:spPr>
        <p:txBody>
          <a:bodyPr lIns="82945" tIns="41473" rIns="82945" bIns="41473">
            <a:spAutoFit/>
          </a:bodyPr>
          <a:lstStyle/>
          <a:p>
            <a:pPr algn="ctr">
              <a:defRPr/>
            </a:pPr>
            <a:r>
              <a:rPr lang="ru-RU" b="1" dirty="0">
                <a:solidFill>
                  <a:schemeClr val="tx1"/>
                </a:solidFill>
              </a:rPr>
              <a:t>Поле геострофических течений</a:t>
            </a:r>
          </a:p>
        </p:txBody>
      </p:sp>
      <p:cxnSp>
        <p:nvCxnSpPr>
          <p:cNvPr id="37" name="Прямая со стрелкой 33"/>
          <p:cNvCxnSpPr>
            <a:cxnSpLocks noChangeShapeType="1"/>
          </p:cNvCxnSpPr>
          <p:nvPr/>
        </p:nvCxnSpPr>
        <p:spPr bwMode="auto">
          <a:xfrm rot="5400000">
            <a:off x="4119077" y="4596244"/>
            <a:ext cx="907295" cy="1440"/>
          </a:xfrm>
          <a:prstGeom prst="straightConnector1">
            <a:avLst/>
          </a:prstGeom>
          <a:noFill/>
          <a:ln w="63500" algn="ctr">
            <a:solidFill>
              <a:srgbClr val="FF0000"/>
            </a:solidFill>
            <a:round/>
            <a:headEnd/>
            <a:tailEnd type="arrow" w="med" len="med"/>
          </a:ln>
        </p:spPr>
      </p:cxnSp>
      <p:grpSp>
        <p:nvGrpSpPr>
          <p:cNvPr id="4" name="Группа 27"/>
          <p:cNvGrpSpPr>
            <a:grpSpLocks/>
          </p:cNvGrpSpPr>
          <p:nvPr/>
        </p:nvGrpSpPr>
        <p:grpSpPr bwMode="auto">
          <a:xfrm>
            <a:off x="3340800" y="5113977"/>
            <a:ext cx="2462400" cy="1166523"/>
            <a:chOff x="5028469" y="3351218"/>
            <a:chExt cx="2714634" cy="1285875"/>
          </a:xfrm>
        </p:grpSpPr>
        <p:sp>
          <p:nvSpPr>
            <p:cNvPr id="41" name="Прямоугольник 30"/>
            <p:cNvSpPr>
              <a:spLocks noChangeArrowheads="1"/>
            </p:cNvSpPr>
            <p:nvPr/>
          </p:nvSpPr>
          <p:spPr bwMode="auto">
            <a:xfrm>
              <a:off x="5028469" y="3351218"/>
              <a:ext cx="2714634" cy="1285875"/>
            </a:xfrm>
            <a:prstGeom prst="rect">
              <a:avLst/>
            </a:prstGeom>
            <a:solidFill>
              <a:schemeClr val="accent1">
                <a:lumMod val="20000"/>
                <a:lumOff val="80000"/>
              </a:schemeClr>
            </a:solidFill>
            <a:ln w="25400" algn="ctr">
              <a:solidFill>
                <a:srgbClr val="FF0000"/>
              </a:solidFill>
              <a:round/>
              <a:headEnd/>
              <a:tailEnd/>
            </a:ln>
          </p:spPr>
          <p:txBody>
            <a:bodyPr/>
            <a:lstStyle/>
            <a:p>
              <a:pPr>
                <a:defRPr/>
              </a:pPr>
              <a:endParaRPr lang="ru-RU"/>
            </a:p>
          </p:txBody>
        </p:sp>
        <p:graphicFrame>
          <p:nvGraphicFramePr>
            <p:cNvPr id="4100" name="Object 8"/>
            <p:cNvGraphicFramePr>
              <a:graphicFrameLocks noChangeAspect="1"/>
            </p:cNvGraphicFramePr>
            <p:nvPr/>
          </p:nvGraphicFramePr>
          <p:xfrm>
            <a:off x="5034842" y="3557593"/>
            <a:ext cx="2647939" cy="900112"/>
          </p:xfrm>
          <a:graphic>
            <a:graphicData uri="http://schemas.openxmlformats.org/presentationml/2006/ole">
              <mc:AlternateContent xmlns:mc="http://schemas.openxmlformats.org/markup-compatibility/2006">
                <mc:Choice xmlns:v="urn:schemas-microsoft-com:vml" Requires="v">
                  <p:oleObj spid="_x0000_s58825" name="Equation" r:id="rId8" imgW="1307532" imgH="444307" progId="Equation.DSMT4">
                    <p:embed/>
                  </p:oleObj>
                </mc:Choice>
                <mc:Fallback>
                  <p:oleObj name="Equation" r:id="rId8" imgW="1307532" imgH="444307" progId="Equation.DSMT4">
                    <p:embed/>
                    <p:pic>
                      <p:nvPicPr>
                        <p:cNvPr id="0" name="Picture 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4842" y="3557593"/>
                          <a:ext cx="2647939" cy="90011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 name="Title 18"/>
          <p:cNvSpPr>
            <a:spLocks noGrp="1"/>
          </p:cNvSpPr>
          <p:nvPr>
            <p:ph type="title"/>
          </p:nvPr>
        </p:nvSpPr>
        <p:spPr/>
        <p:txBody>
          <a:bodyPr>
            <a:noAutofit/>
          </a:bodyPr>
          <a:lstStyle/>
          <a:p>
            <a:r>
              <a:rPr lang="ru-RU" sz="2800" dirty="0" smtClean="0"/>
              <a:t>Восстановление вторичной агеострофической циркуляции за счёт взаимодействия КГТ с Экмановскими течениями</a:t>
            </a:r>
            <a:r>
              <a:rPr lang="en-US" sz="2800" dirty="0" smtClean="0"/>
              <a:t/>
            </a:r>
            <a:br>
              <a:rPr lang="en-US" sz="2800" dirty="0" smtClean="0"/>
            </a:br>
            <a:r>
              <a:rPr lang="ru-RU" sz="2000" b="1" dirty="0" smtClean="0"/>
              <a:t>(</a:t>
            </a:r>
            <a:r>
              <a:rPr lang="en-US" sz="2000" b="1" dirty="0" smtClean="0"/>
              <a:t>K</a:t>
            </a:r>
            <a:r>
              <a:rPr lang="ru-RU" sz="2000" b="1" dirty="0" err="1" smtClean="0"/>
              <a:t>lein</a:t>
            </a:r>
            <a:r>
              <a:rPr lang="ru-RU" sz="2000" b="1" dirty="0" smtClean="0"/>
              <a:t> and Hua, 1990)</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p:cNvPicPr>
            <a:picLocks noChangeAspect="1" noChangeArrowheads="1"/>
          </p:cNvPicPr>
          <p:nvPr/>
        </p:nvPicPr>
        <p:blipFill>
          <a:blip r:embed="rId3"/>
          <a:srcRect/>
          <a:stretch>
            <a:fillRect/>
          </a:stretch>
        </p:blipFill>
        <p:spPr bwMode="auto">
          <a:xfrm>
            <a:off x="36000" y="2753571"/>
            <a:ext cx="4341600" cy="3915772"/>
          </a:xfrm>
          <a:prstGeom prst="rect">
            <a:avLst/>
          </a:prstGeom>
          <a:noFill/>
          <a:ln w="9525">
            <a:noFill/>
            <a:round/>
            <a:headEnd/>
            <a:tailEnd/>
          </a:ln>
        </p:spPr>
      </p:pic>
      <p:pic>
        <p:nvPicPr>
          <p:cNvPr id="16387" name="Picture 2"/>
          <p:cNvPicPr>
            <a:picLocks noChangeAspect="1" noChangeArrowheads="1"/>
          </p:cNvPicPr>
          <p:nvPr/>
        </p:nvPicPr>
        <p:blipFill>
          <a:blip r:embed="rId4">
            <a:lum contrast="20000"/>
          </a:blip>
          <a:srcRect/>
          <a:stretch>
            <a:fillRect/>
          </a:stretch>
        </p:blipFill>
        <p:spPr bwMode="auto">
          <a:xfrm>
            <a:off x="4636800" y="2695964"/>
            <a:ext cx="4406400" cy="3973379"/>
          </a:xfrm>
          <a:prstGeom prst="rect">
            <a:avLst/>
          </a:prstGeom>
          <a:noFill/>
          <a:ln w="9525">
            <a:noFill/>
            <a:round/>
            <a:headEnd/>
            <a:tailEnd/>
          </a:ln>
        </p:spPr>
      </p:pic>
      <p:pic>
        <p:nvPicPr>
          <p:cNvPr id="16388" name="Picture 3"/>
          <p:cNvPicPr>
            <a:picLocks noChangeAspect="1" noChangeArrowheads="1"/>
          </p:cNvPicPr>
          <p:nvPr/>
        </p:nvPicPr>
        <p:blipFill>
          <a:blip r:embed="rId5"/>
          <a:srcRect/>
          <a:stretch>
            <a:fillRect/>
          </a:stretch>
        </p:blipFill>
        <p:spPr bwMode="auto">
          <a:xfrm>
            <a:off x="36001" y="-5761"/>
            <a:ext cx="2980800" cy="2713245"/>
          </a:xfrm>
          <a:prstGeom prst="rect">
            <a:avLst/>
          </a:prstGeom>
          <a:noFill/>
          <a:ln w="9525">
            <a:noFill/>
            <a:round/>
            <a:headEnd/>
            <a:tailEnd/>
          </a:ln>
        </p:spPr>
      </p:pic>
      <p:sp>
        <p:nvSpPr>
          <p:cNvPr id="16390" name="Text Box 6"/>
          <p:cNvSpPr txBox="1">
            <a:spLocks noChangeArrowheads="1"/>
          </p:cNvSpPr>
          <p:nvPr/>
        </p:nvSpPr>
        <p:spPr bwMode="auto">
          <a:xfrm>
            <a:off x="5025601" y="3040160"/>
            <a:ext cx="2056416" cy="362732"/>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b="1" dirty="0">
                <a:solidFill>
                  <a:srgbClr val="FFFFFF"/>
                </a:solidFill>
              </a:rPr>
              <a:t>Поле дивергенции</a:t>
            </a:r>
          </a:p>
        </p:txBody>
      </p:sp>
      <p:sp>
        <p:nvSpPr>
          <p:cNvPr id="16391" name="Text Box 7"/>
          <p:cNvSpPr txBox="1">
            <a:spLocks noChangeArrowheads="1"/>
          </p:cNvSpPr>
          <p:nvPr/>
        </p:nvSpPr>
        <p:spPr bwMode="auto">
          <a:xfrm>
            <a:off x="299525" y="188660"/>
            <a:ext cx="591271" cy="362732"/>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b="1" dirty="0">
                <a:solidFill>
                  <a:srgbClr val="FFFFFF"/>
                </a:solidFill>
              </a:rPr>
              <a:t>ТПО</a:t>
            </a:r>
            <a:endParaRPr lang="en-US" b="1" dirty="0">
              <a:solidFill>
                <a:srgbClr val="FFFFFF"/>
              </a:solidFill>
            </a:endParaRPr>
          </a:p>
        </p:txBody>
      </p:sp>
      <p:pic>
        <p:nvPicPr>
          <p:cNvPr id="16392" name="Picture 8"/>
          <p:cNvPicPr>
            <a:picLocks noChangeAspect="1" noChangeArrowheads="1"/>
          </p:cNvPicPr>
          <p:nvPr/>
        </p:nvPicPr>
        <p:blipFill>
          <a:blip r:embed="rId6"/>
          <a:srcRect/>
          <a:stretch>
            <a:fillRect/>
          </a:stretch>
        </p:blipFill>
        <p:spPr bwMode="auto">
          <a:xfrm>
            <a:off x="6528960" y="59047"/>
            <a:ext cx="2514240" cy="2592272"/>
          </a:xfrm>
          <a:prstGeom prst="rect">
            <a:avLst/>
          </a:prstGeom>
          <a:noFill/>
          <a:ln w="9525">
            <a:noFill/>
            <a:round/>
            <a:headEnd/>
            <a:tailEnd/>
          </a:ln>
        </p:spPr>
      </p:pic>
      <p:sp>
        <p:nvSpPr>
          <p:cNvPr id="16393" name="Овал 10"/>
          <p:cNvSpPr>
            <a:spLocks noChangeArrowheads="1"/>
          </p:cNvSpPr>
          <p:nvPr/>
        </p:nvSpPr>
        <p:spPr bwMode="auto">
          <a:xfrm>
            <a:off x="4239361" y="1225571"/>
            <a:ext cx="972000" cy="972103"/>
          </a:xfrm>
          <a:prstGeom prst="ellipse">
            <a:avLst/>
          </a:prstGeom>
          <a:solidFill>
            <a:srgbClr val="00B8FF"/>
          </a:solidFill>
          <a:ln w="9525" algn="ctr">
            <a:solidFill>
              <a:schemeClr val="tx1"/>
            </a:solidFill>
            <a:round/>
            <a:headEnd/>
            <a:tailEnd/>
          </a:ln>
        </p:spPr>
        <p:txBody>
          <a:bodyPr lIns="82945" tIns="41473" rIns="82945" bIns="41473"/>
          <a:lstStyle/>
          <a:p>
            <a:endParaRPr lang="ru-RU"/>
          </a:p>
        </p:txBody>
      </p:sp>
      <p:sp>
        <p:nvSpPr>
          <p:cNvPr id="16394" name="TextBox 9"/>
          <p:cNvSpPr txBox="1">
            <a:spLocks noChangeArrowheads="1"/>
          </p:cNvSpPr>
          <p:nvPr/>
        </p:nvSpPr>
        <p:spPr bwMode="auto">
          <a:xfrm>
            <a:off x="4351680" y="1123318"/>
            <a:ext cx="685280" cy="1314862"/>
          </a:xfrm>
          <a:prstGeom prst="rect">
            <a:avLst/>
          </a:prstGeom>
          <a:noFill/>
          <a:ln w="9525">
            <a:noFill/>
            <a:miter lim="800000"/>
            <a:headEnd/>
            <a:tailEnd/>
          </a:ln>
        </p:spPr>
        <p:txBody>
          <a:bodyPr wrap="none" lIns="82945" tIns="41473" rIns="82945" bIns="41473">
            <a:spAutoFit/>
          </a:bodyPr>
          <a:lstStyle/>
          <a:p>
            <a:r>
              <a:rPr lang="ru-RU" sz="8000" b="1" dirty="0">
                <a:solidFill>
                  <a:srgbClr val="FF0000"/>
                </a:solidFill>
              </a:rPr>
              <a:t>+</a:t>
            </a:r>
          </a:p>
        </p:txBody>
      </p:sp>
      <p:cxnSp>
        <p:nvCxnSpPr>
          <p:cNvPr id="16395" name="Прямая со стрелкой 13"/>
          <p:cNvCxnSpPr>
            <a:cxnSpLocks noChangeShapeType="1"/>
            <a:endCxn id="16393" idx="6"/>
          </p:cNvCxnSpPr>
          <p:nvPr/>
        </p:nvCxnSpPr>
        <p:spPr bwMode="auto">
          <a:xfrm rot="10800000" flipV="1">
            <a:off x="5211360" y="1355184"/>
            <a:ext cx="1317600" cy="355717"/>
          </a:xfrm>
          <a:prstGeom prst="straightConnector1">
            <a:avLst/>
          </a:prstGeom>
          <a:noFill/>
          <a:ln w="57150" algn="ctr">
            <a:solidFill>
              <a:schemeClr val="tx1"/>
            </a:solidFill>
            <a:round/>
            <a:headEnd/>
            <a:tailEnd type="arrow" w="med" len="med"/>
          </a:ln>
        </p:spPr>
      </p:cxnSp>
      <p:cxnSp>
        <p:nvCxnSpPr>
          <p:cNvPr id="16396" name="Прямая со стрелкой 15"/>
          <p:cNvCxnSpPr>
            <a:cxnSpLocks noChangeShapeType="1"/>
            <a:endCxn id="16393" idx="2"/>
          </p:cNvCxnSpPr>
          <p:nvPr/>
        </p:nvCxnSpPr>
        <p:spPr bwMode="auto">
          <a:xfrm>
            <a:off x="3016801" y="1350863"/>
            <a:ext cx="1222560" cy="360039"/>
          </a:xfrm>
          <a:prstGeom prst="straightConnector1">
            <a:avLst/>
          </a:prstGeom>
          <a:noFill/>
          <a:ln w="57150" algn="ctr">
            <a:solidFill>
              <a:schemeClr val="tx1"/>
            </a:solidFill>
            <a:round/>
            <a:headEnd/>
            <a:tailEnd type="arrow" w="med" len="med"/>
          </a:ln>
        </p:spPr>
      </p:cxnSp>
      <p:sp>
        <p:nvSpPr>
          <p:cNvPr id="16397" name="Text Box 7"/>
          <p:cNvSpPr txBox="1">
            <a:spLocks noChangeArrowheads="1"/>
          </p:cNvSpPr>
          <p:nvPr/>
        </p:nvSpPr>
        <p:spPr bwMode="auto">
          <a:xfrm>
            <a:off x="6775204" y="188660"/>
            <a:ext cx="756381" cy="362732"/>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b="1" dirty="0">
                <a:solidFill>
                  <a:srgbClr val="FFFFFF"/>
                </a:solidFill>
              </a:rPr>
              <a:t>ветер</a:t>
            </a:r>
            <a:endParaRPr lang="en-US" b="1" dirty="0">
              <a:solidFill>
                <a:srgbClr val="FFFFFF"/>
              </a:solidFill>
            </a:endParaRPr>
          </a:p>
        </p:txBody>
      </p:sp>
      <p:sp>
        <p:nvSpPr>
          <p:cNvPr id="16398" name="Стрелка вниз 26"/>
          <p:cNvSpPr>
            <a:spLocks noChangeArrowheads="1"/>
          </p:cNvSpPr>
          <p:nvPr/>
        </p:nvSpPr>
        <p:spPr bwMode="auto">
          <a:xfrm rot="2939579">
            <a:off x="3342932" y="1812521"/>
            <a:ext cx="622145" cy="1720800"/>
          </a:xfrm>
          <a:prstGeom prst="downArrow">
            <a:avLst>
              <a:gd name="adj1" fmla="val 50000"/>
              <a:gd name="adj2" fmla="val 77364"/>
            </a:avLst>
          </a:prstGeom>
          <a:solidFill>
            <a:srgbClr val="00B8FF"/>
          </a:solidFill>
          <a:ln w="9525" algn="ctr">
            <a:solidFill>
              <a:schemeClr val="tx1"/>
            </a:solidFill>
            <a:round/>
            <a:headEnd/>
            <a:tailEnd/>
          </a:ln>
        </p:spPr>
        <p:txBody>
          <a:bodyPr lIns="82945" tIns="41473" rIns="82945" bIns="41473"/>
          <a:lstStyle/>
          <a:p>
            <a:endParaRPr lang="ru-RU"/>
          </a:p>
        </p:txBody>
      </p:sp>
      <p:sp>
        <p:nvSpPr>
          <p:cNvPr id="16399" name="Text Box 5"/>
          <p:cNvSpPr txBox="1">
            <a:spLocks noChangeArrowheads="1"/>
          </p:cNvSpPr>
          <p:nvPr/>
        </p:nvSpPr>
        <p:spPr bwMode="auto">
          <a:xfrm>
            <a:off x="492480" y="3040160"/>
            <a:ext cx="2258394" cy="362732"/>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b="1" dirty="0">
                <a:solidFill>
                  <a:srgbClr val="FFFFFF"/>
                </a:solidFill>
              </a:rPr>
              <a:t>Поле завихренности</a:t>
            </a:r>
          </a:p>
        </p:txBody>
      </p:sp>
      <p:sp>
        <p:nvSpPr>
          <p:cNvPr id="16400" name="Стрелка вниз 27"/>
          <p:cNvSpPr>
            <a:spLocks noChangeArrowheads="1"/>
          </p:cNvSpPr>
          <p:nvPr/>
        </p:nvSpPr>
        <p:spPr bwMode="auto">
          <a:xfrm rot="-5400000">
            <a:off x="4096057" y="2499463"/>
            <a:ext cx="491091" cy="1497600"/>
          </a:xfrm>
          <a:prstGeom prst="downArrow">
            <a:avLst>
              <a:gd name="adj1" fmla="val 50000"/>
              <a:gd name="adj2" fmla="val 84069"/>
            </a:avLst>
          </a:prstGeom>
          <a:solidFill>
            <a:srgbClr val="00B8FF"/>
          </a:solidFill>
          <a:ln w="9525" algn="ctr">
            <a:solidFill>
              <a:schemeClr val="tx1"/>
            </a:solidFill>
            <a:round/>
            <a:headEnd/>
            <a:tailEnd/>
          </a:ln>
        </p:spPr>
        <p:txBody>
          <a:bodyPr lIns="82945" tIns="41473" rIns="82945" bIns="41473"/>
          <a:lstStyle/>
          <a:p>
            <a:endParaRPr lang="ru-RU"/>
          </a:p>
        </p:txBody>
      </p:sp>
      <p:sp>
        <p:nvSpPr>
          <p:cNvPr id="17" name="Title 16"/>
          <p:cNvSpPr>
            <a:spLocks noGrp="1"/>
          </p:cNvSpPr>
          <p:nvPr>
            <p:ph type="title"/>
          </p:nvPr>
        </p:nvSpPr>
        <p:spPr>
          <a:xfrm>
            <a:off x="3048000" y="152400"/>
            <a:ext cx="3429000" cy="1252728"/>
          </a:xfrm>
        </p:spPr>
        <p:txBody>
          <a:bodyPr>
            <a:noAutofit/>
          </a:bodyPr>
          <a:lstStyle/>
          <a:p>
            <a:r>
              <a:rPr lang="ru-RU" sz="3200" dirty="0" smtClean="0"/>
              <a:t>Восстановленные поля течений</a:t>
            </a:r>
            <a:endParaRPr lang="en-US" sz="3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3">
            <a:lum contrast="40000"/>
          </a:blip>
          <a:srcRect/>
          <a:stretch>
            <a:fillRect/>
          </a:stretch>
        </p:blipFill>
        <p:spPr bwMode="auto">
          <a:xfrm>
            <a:off x="0" y="1519361"/>
            <a:ext cx="4639680" cy="3918651"/>
          </a:xfrm>
          <a:prstGeom prst="rect">
            <a:avLst/>
          </a:prstGeom>
          <a:solidFill>
            <a:srgbClr val="FFFFFF"/>
          </a:solidFill>
          <a:ln w="9525">
            <a:noFill/>
            <a:miter lim="800000"/>
            <a:headEnd/>
            <a:tailEnd/>
          </a:ln>
        </p:spPr>
      </p:pic>
      <p:pic>
        <p:nvPicPr>
          <p:cNvPr id="18435" name="Picture 4"/>
          <p:cNvPicPr>
            <a:picLocks noChangeAspect="1" noChangeArrowheads="1"/>
          </p:cNvPicPr>
          <p:nvPr/>
        </p:nvPicPr>
        <p:blipFill>
          <a:blip r:embed="rId4"/>
          <a:srcRect/>
          <a:stretch>
            <a:fillRect/>
          </a:stretch>
        </p:blipFill>
        <p:spPr bwMode="auto">
          <a:xfrm>
            <a:off x="4636800" y="1484797"/>
            <a:ext cx="4489920" cy="3918651"/>
          </a:xfrm>
          <a:prstGeom prst="rect">
            <a:avLst/>
          </a:prstGeom>
          <a:solidFill>
            <a:srgbClr val="FFFFFF"/>
          </a:solidFill>
          <a:ln w="9525">
            <a:noFill/>
            <a:miter lim="800000"/>
            <a:headEnd/>
            <a:tailEnd/>
          </a:ln>
        </p:spPr>
      </p:pic>
      <p:sp>
        <p:nvSpPr>
          <p:cNvPr id="18437" name="Прямоугольник 7"/>
          <p:cNvSpPr>
            <a:spLocks noChangeArrowheads="1"/>
          </p:cNvSpPr>
          <p:nvPr/>
        </p:nvSpPr>
        <p:spPr bwMode="auto">
          <a:xfrm>
            <a:off x="276480" y="5826854"/>
            <a:ext cx="8591040" cy="914753"/>
          </a:xfrm>
          <a:prstGeom prst="rect">
            <a:avLst/>
          </a:prstGeom>
          <a:noFill/>
          <a:ln w="9525">
            <a:noFill/>
            <a:miter lim="800000"/>
            <a:headEnd/>
            <a:tailEnd/>
          </a:ln>
        </p:spPr>
        <p:txBody>
          <a:bodyPr lIns="82945" tIns="41473" rIns="82945" bIns="41473">
            <a:spAutoFit/>
          </a:bodyPr>
          <a:lstStyle/>
          <a:p>
            <a:r>
              <a:rPr lang="ru-RU" dirty="0"/>
              <a:t>Корреляция между контрастами РСА и полем дивергенции очевидна.</a:t>
            </a:r>
          </a:p>
          <a:p>
            <a:r>
              <a:rPr lang="ru-RU" b="1" dirty="0"/>
              <a:t>Вывод:</a:t>
            </a:r>
            <a:r>
              <a:rPr lang="ru-RU" dirty="0"/>
              <a:t> Дивергенция мезомасштабных течений определяет их проявления на РСА изображениях</a:t>
            </a:r>
          </a:p>
        </p:txBody>
      </p:sp>
      <p:sp>
        <p:nvSpPr>
          <p:cNvPr id="18438" name="Text Box 5"/>
          <p:cNvSpPr txBox="1">
            <a:spLocks noChangeArrowheads="1"/>
          </p:cNvSpPr>
          <p:nvPr/>
        </p:nvSpPr>
        <p:spPr bwMode="auto">
          <a:xfrm>
            <a:off x="624962" y="1814591"/>
            <a:ext cx="717909" cy="470454"/>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500" b="1" dirty="0">
                <a:solidFill>
                  <a:srgbClr val="FFFFFF"/>
                </a:solidFill>
              </a:rPr>
              <a:t>РСА</a:t>
            </a:r>
            <a:endParaRPr lang="en-US" sz="2500" b="1" dirty="0">
              <a:solidFill>
                <a:srgbClr val="FFFFFF"/>
              </a:solidFill>
            </a:endParaRPr>
          </a:p>
        </p:txBody>
      </p:sp>
      <p:sp>
        <p:nvSpPr>
          <p:cNvPr id="18439" name="Text Box 6"/>
          <p:cNvSpPr txBox="1">
            <a:spLocks noChangeArrowheads="1"/>
          </p:cNvSpPr>
          <p:nvPr/>
        </p:nvSpPr>
        <p:spPr bwMode="auto">
          <a:xfrm>
            <a:off x="4831200" y="1808829"/>
            <a:ext cx="2043592" cy="470454"/>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500" b="1" dirty="0">
                <a:solidFill>
                  <a:srgbClr val="FFFFFF"/>
                </a:solidFill>
              </a:rPr>
              <a:t>Дивергенция</a:t>
            </a:r>
          </a:p>
        </p:txBody>
      </p:sp>
      <p:sp>
        <p:nvSpPr>
          <p:cNvPr id="8" name="Title 7"/>
          <p:cNvSpPr>
            <a:spLocks noGrp="1"/>
          </p:cNvSpPr>
          <p:nvPr>
            <p:ph type="title"/>
          </p:nvPr>
        </p:nvSpPr>
        <p:spPr/>
        <p:txBody>
          <a:bodyPr>
            <a:noAutofit/>
          </a:bodyPr>
          <a:lstStyle/>
          <a:p>
            <a:r>
              <a:rPr lang="ru-RU" sz="3200" dirty="0" smtClean="0"/>
              <a:t>Сопоставление фрагментов РСА контрастов</a:t>
            </a:r>
            <a:br>
              <a:rPr lang="ru-RU" sz="3200" dirty="0" smtClean="0"/>
            </a:br>
            <a:r>
              <a:rPr lang="ru-RU" sz="3200" dirty="0" smtClean="0"/>
              <a:t>с полем дивергенции</a:t>
            </a:r>
            <a:br>
              <a:rPr lang="ru-RU" sz="3200" dirty="0" smtClean="0"/>
            </a:br>
            <a:endParaRPr lang="en-US" sz="32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noChangeArrowheads="1"/>
          </p:cNvPicPr>
          <p:nvPr/>
        </p:nvPicPr>
        <p:blipFill>
          <a:blip r:embed="rId3"/>
          <a:srcRect/>
          <a:stretch>
            <a:fillRect/>
          </a:stretch>
        </p:blipFill>
        <p:spPr bwMode="auto">
          <a:xfrm>
            <a:off x="36000" y="1142041"/>
            <a:ext cx="4412160" cy="2475619"/>
          </a:xfrm>
          <a:prstGeom prst="rect">
            <a:avLst/>
          </a:prstGeom>
          <a:noFill/>
          <a:ln w="9525">
            <a:noFill/>
            <a:round/>
            <a:headEnd/>
            <a:tailEnd/>
          </a:ln>
        </p:spPr>
      </p:pic>
      <p:pic>
        <p:nvPicPr>
          <p:cNvPr id="19459" name="Picture 2"/>
          <p:cNvPicPr>
            <a:picLocks noChangeAspect="1" noChangeArrowheads="1"/>
          </p:cNvPicPr>
          <p:nvPr/>
        </p:nvPicPr>
        <p:blipFill>
          <a:blip r:embed="rId4"/>
          <a:srcRect/>
          <a:stretch>
            <a:fillRect/>
          </a:stretch>
        </p:blipFill>
        <p:spPr bwMode="auto">
          <a:xfrm>
            <a:off x="4701600" y="1173726"/>
            <a:ext cx="4412160" cy="2449697"/>
          </a:xfrm>
          <a:prstGeom prst="rect">
            <a:avLst/>
          </a:prstGeom>
          <a:noFill/>
          <a:ln w="9525">
            <a:noFill/>
            <a:round/>
            <a:headEnd/>
            <a:tailEnd/>
          </a:ln>
        </p:spPr>
      </p:pic>
      <p:pic>
        <p:nvPicPr>
          <p:cNvPr id="19460" name="Picture 4"/>
          <p:cNvPicPr>
            <a:picLocks noChangeAspect="1" noChangeArrowheads="1"/>
          </p:cNvPicPr>
          <p:nvPr/>
        </p:nvPicPr>
        <p:blipFill>
          <a:blip r:embed="rId5"/>
          <a:srcRect/>
          <a:stretch>
            <a:fillRect/>
          </a:stretch>
        </p:blipFill>
        <p:spPr bwMode="auto">
          <a:xfrm>
            <a:off x="4701600" y="3610462"/>
            <a:ext cx="4377600" cy="2449697"/>
          </a:xfrm>
          <a:prstGeom prst="rect">
            <a:avLst/>
          </a:prstGeom>
          <a:noFill/>
          <a:ln w="9525">
            <a:noFill/>
            <a:round/>
            <a:headEnd/>
            <a:tailEnd/>
          </a:ln>
        </p:spPr>
      </p:pic>
      <p:sp>
        <p:nvSpPr>
          <p:cNvPr id="19462" name="Text Box 6"/>
          <p:cNvSpPr txBox="1">
            <a:spLocks noChangeArrowheads="1"/>
          </p:cNvSpPr>
          <p:nvPr/>
        </p:nvSpPr>
        <p:spPr bwMode="auto">
          <a:xfrm>
            <a:off x="195844" y="1160765"/>
            <a:ext cx="689055" cy="424287"/>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200" b="1" dirty="0">
                <a:solidFill>
                  <a:srgbClr val="000000"/>
                </a:solidFill>
              </a:rPr>
              <a:t>ТПО</a:t>
            </a:r>
          </a:p>
        </p:txBody>
      </p:sp>
      <p:sp>
        <p:nvSpPr>
          <p:cNvPr id="19463" name="Text Box 7"/>
          <p:cNvSpPr txBox="1">
            <a:spLocks noChangeArrowheads="1"/>
          </p:cNvSpPr>
          <p:nvPr/>
        </p:nvSpPr>
        <p:spPr bwMode="auto">
          <a:xfrm>
            <a:off x="4880161" y="1160765"/>
            <a:ext cx="1815966" cy="424287"/>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200" b="1" dirty="0">
                <a:solidFill>
                  <a:srgbClr val="000000"/>
                </a:solidFill>
              </a:rPr>
              <a:t>Дивергенция</a:t>
            </a:r>
          </a:p>
        </p:txBody>
      </p:sp>
      <p:sp>
        <p:nvSpPr>
          <p:cNvPr id="19464" name="Text Box 8"/>
          <p:cNvSpPr txBox="1">
            <a:spLocks noChangeArrowheads="1"/>
          </p:cNvSpPr>
          <p:nvPr/>
        </p:nvSpPr>
        <p:spPr bwMode="auto">
          <a:xfrm>
            <a:off x="249124" y="3652226"/>
            <a:ext cx="669819" cy="424287"/>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200" b="1" dirty="0">
                <a:solidFill>
                  <a:srgbClr val="000000"/>
                </a:solidFill>
              </a:rPr>
              <a:t>СКН</a:t>
            </a:r>
          </a:p>
        </p:txBody>
      </p:sp>
      <p:sp>
        <p:nvSpPr>
          <p:cNvPr id="19465" name="Text Box 9"/>
          <p:cNvSpPr txBox="1">
            <a:spLocks noChangeArrowheads="1"/>
          </p:cNvSpPr>
          <p:nvPr/>
        </p:nvSpPr>
        <p:spPr bwMode="auto">
          <a:xfrm>
            <a:off x="4636801" y="3653667"/>
            <a:ext cx="652185" cy="424287"/>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200" b="1" dirty="0">
                <a:solidFill>
                  <a:srgbClr val="000000"/>
                </a:solidFill>
              </a:rPr>
              <a:t>РСА</a:t>
            </a:r>
          </a:p>
        </p:txBody>
      </p:sp>
      <p:sp>
        <p:nvSpPr>
          <p:cNvPr id="19466" name="Rectangle 10"/>
          <p:cNvSpPr>
            <a:spLocks noChangeArrowheads="1"/>
          </p:cNvSpPr>
          <p:nvPr/>
        </p:nvSpPr>
        <p:spPr bwMode="auto">
          <a:xfrm>
            <a:off x="360000" y="6106243"/>
            <a:ext cx="8330400" cy="639731"/>
          </a:xfrm>
          <a:prstGeom prst="rect">
            <a:avLst/>
          </a:prstGeom>
          <a:noFill/>
          <a:ln w="9525">
            <a:noFill/>
            <a:round/>
            <a:headEnd/>
            <a:tailEnd/>
          </a:ln>
        </p:spPr>
        <p:txBody>
          <a:bodyPr lIns="81639" tIns="42452" rIns="81639" bIns="42452">
            <a:spAutoFit/>
          </a:bodyP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dirty="0">
                <a:solidFill>
                  <a:srgbClr val="FFFFFF"/>
                </a:solidFill>
              </a:rPr>
              <a:t>Обратите внимание, что форма полей ТПО, завихренности и дивергенции, а также поля контрастов УЭПР очень схожи.</a:t>
            </a:r>
          </a:p>
        </p:txBody>
      </p:sp>
      <p:pic>
        <p:nvPicPr>
          <p:cNvPr id="19467" name="Picture 13" descr="\\VBOXSVR\data\Documents\АСПИРАНТУРА\NIERSC\Presentations Papers\Bergen Workshop Dec 2009\figures\2rings workspace\Vorticity.png"/>
          <p:cNvPicPr>
            <a:picLocks noChangeAspect="1" noChangeArrowheads="1"/>
          </p:cNvPicPr>
          <p:nvPr/>
        </p:nvPicPr>
        <p:blipFill>
          <a:blip r:embed="rId6"/>
          <a:srcRect/>
          <a:stretch>
            <a:fillRect/>
          </a:stretch>
        </p:blipFill>
        <p:spPr bwMode="auto">
          <a:xfrm>
            <a:off x="36000" y="3623424"/>
            <a:ext cx="4412160" cy="2445377"/>
          </a:xfrm>
          <a:prstGeom prst="rect">
            <a:avLst/>
          </a:prstGeom>
          <a:noFill/>
          <a:ln w="9525">
            <a:noFill/>
            <a:miter lim="800000"/>
            <a:headEnd/>
            <a:tailEnd/>
          </a:ln>
        </p:spPr>
      </p:pic>
      <p:sp>
        <p:nvSpPr>
          <p:cNvPr id="19468" name="Прямоугольник 13"/>
          <p:cNvSpPr>
            <a:spLocks noChangeArrowheads="1"/>
          </p:cNvSpPr>
          <p:nvPr/>
        </p:nvSpPr>
        <p:spPr bwMode="auto">
          <a:xfrm>
            <a:off x="230404" y="3623420"/>
            <a:ext cx="2049435" cy="422310"/>
          </a:xfrm>
          <a:prstGeom prst="rect">
            <a:avLst/>
          </a:prstGeom>
          <a:noFill/>
          <a:ln w="9525">
            <a:noFill/>
            <a:miter lim="800000"/>
            <a:headEnd/>
            <a:tailEnd/>
          </a:ln>
        </p:spPr>
        <p:txBody>
          <a:bodyPr wrap="none" lIns="82945" tIns="41473" rIns="82945" bIns="41473">
            <a:spAutoFit/>
          </a:bodyPr>
          <a:lstStyle/>
          <a:p>
            <a:r>
              <a:rPr lang="ru-RU" sz="2200" b="1" dirty="0"/>
              <a:t>Завихренность</a:t>
            </a:r>
          </a:p>
        </p:txBody>
      </p:sp>
      <p:sp>
        <p:nvSpPr>
          <p:cNvPr id="13" name="Title 12"/>
          <p:cNvSpPr>
            <a:spLocks noGrp="1"/>
          </p:cNvSpPr>
          <p:nvPr>
            <p:ph type="title"/>
          </p:nvPr>
        </p:nvSpPr>
        <p:spPr/>
        <p:txBody>
          <a:bodyPr>
            <a:noAutofit/>
          </a:bodyPr>
          <a:lstStyle/>
          <a:p>
            <a:r>
              <a:rPr lang="ru-RU" sz="3600" dirty="0" smtClean="0"/>
              <a:t>Сопоставление поверхностных проявлений пары вихрей</a:t>
            </a:r>
            <a:br>
              <a:rPr lang="ru-RU" sz="3600" dirty="0" smtClean="0"/>
            </a:br>
            <a:endParaRPr lang="en-US" sz="36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Autofit/>
          </a:bodyPr>
          <a:lstStyle/>
          <a:p>
            <a:r>
              <a:rPr lang="en-US" dirty="0" smtClean="0">
                <a:solidFill>
                  <a:schemeClr val="tx1"/>
                </a:solidFill>
              </a:rPr>
              <a:t>Р</a:t>
            </a:r>
            <a:r>
              <a:rPr lang="ru-RU" dirty="0" smtClean="0">
                <a:solidFill>
                  <a:schemeClr val="tx1"/>
                </a:solidFill>
              </a:rPr>
              <a:t>азработка метода исследования поверхности Океана по спутниковым изображениям солнечного блика, и применение этого метода для исследования нефтяных загрязнений и поверхностных проявлений динамических процессов в Океане.</a:t>
            </a:r>
            <a:endParaRPr lang="en-US" dirty="0" smtClean="0">
              <a:solidFill>
                <a:schemeClr val="tx1"/>
              </a:solidFill>
            </a:endParaRPr>
          </a:p>
        </p:txBody>
      </p:sp>
      <p:sp>
        <p:nvSpPr>
          <p:cNvPr id="2" name="Заголовок 1"/>
          <p:cNvSpPr>
            <a:spLocks noGrp="1"/>
          </p:cNvSpPr>
          <p:nvPr>
            <p:ph type="title"/>
          </p:nvPr>
        </p:nvSpPr>
        <p:spPr/>
        <p:txBody>
          <a:bodyPr/>
          <a:lstStyle/>
          <a:p>
            <a:r>
              <a:rPr lang="ru-RU" b="1" dirty="0" smtClean="0"/>
              <a:t>Цель Исследования</a:t>
            </a:r>
            <a:endParaRPr lang="en-US" b="1" dirty="0"/>
          </a:p>
        </p:txBody>
      </p:sp>
    </p:spTree>
    <p:extLst>
      <p:ext uri="{BB962C8B-B14F-4D97-AF65-F5344CB8AC3E}">
        <p14:creationId xmlns:p14="http://schemas.microsoft.com/office/powerpoint/2010/main" val="14512996"/>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Divergence190"/>
          <p:cNvPicPr>
            <a:picLocks noChangeAspect="1" noChangeArrowheads="1"/>
          </p:cNvPicPr>
          <p:nvPr/>
        </p:nvPicPr>
        <p:blipFill>
          <a:blip r:embed="rId3"/>
          <a:srcRect/>
          <a:stretch>
            <a:fillRect/>
          </a:stretch>
        </p:blipFill>
        <p:spPr bwMode="auto">
          <a:xfrm>
            <a:off x="100800" y="901533"/>
            <a:ext cx="4412160" cy="2449699"/>
          </a:xfrm>
          <a:prstGeom prst="rect">
            <a:avLst/>
          </a:prstGeom>
          <a:noFill/>
          <a:ln w="9525">
            <a:noFill/>
            <a:miter lim="800000"/>
            <a:headEnd/>
            <a:tailEnd/>
          </a:ln>
        </p:spPr>
      </p:pic>
      <p:pic>
        <p:nvPicPr>
          <p:cNvPr id="21507" name="Picture 3" descr="Contrasts MSS"/>
          <p:cNvPicPr>
            <a:picLocks noChangeAspect="1" noChangeArrowheads="1"/>
          </p:cNvPicPr>
          <p:nvPr/>
        </p:nvPicPr>
        <p:blipFill>
          <a:blip r:embed="rId4" cstate="print"/>
          <a:srcRect/>
          <a:stretch>
            <a:fillRect/>
          </a:stretch>
        </p:blipFill>
        <p:spPr bwMode="auto">
          <a:xfrm>
            <a:off x="4582080" y="914500"/>
            <a:ext cx="4461120" cy="2449697"/>
          </a:xfrm>
          <a:prstGeom prst="rect">
            <a:avLst/>
          </a:prstGeom>
          <a:noFill/>
          <a:ln w="9525">
            <a:noFill/>
            <a:miter lim="800000"/>
            <a:headEnd/>
            <a:tailEnd/>
          </a:ln>
        </p:spPr>
      </p:pic>
      <p:pic>
        <p:nvPicPr>
          <p:cNvPr id="21508" name="Picture 2" descr="Contrasts Wb"/>
          <p:cNvPicPr>
            <a:picLocks noChangeAspect="1" noChangeArrowheads="1"/>
          </p:cNvPicPr>
          <p:nvPr/>
        </p:nvPicPr>
        <p:blipFill>
          <a:blip r:embed="rId5" cstate="print"/>
          <a:srcRect/>
          <a:stretch>
            <a:fillRect/>
          </a:stretch>
        </p:blipFill>
        <p:spPr bwMode="auto">
          <a:xfrm>
            <a:off x="80640" y="3364193"/>
            <a:ext cx="4426560" cy="2449699"/>
          </a:xfrm>
          <a:prstGeom prst="rect">
            <a:avLst/>
          </a:prstGeom>
          <a:noFill/>
          <a:ln w="9525">
            <a:noFill/>
            <a:miter lim="800000"/>
            <a:headEnd/>
            <a:tailEnd/>
          </a:ln>
        </p:spPr>
      </p:pic>
      <p:pic>
        <p:nvPicPr>
          <p:cNvPr id="21509" name="Picture 1" descr="Contrasts NRCS"/>
          <p:cNvPicPr>
            <a:picLocks noChangeAspect="1" noChangeArrowheads="1"/>
          </p:cNvPicPr>
          <p:nvPr/>
        </p:nvPicPr>
        <p:blipFill>
          <a:blip r:embed="rId6" cstate="print"/>
          <a:srcRect/>
          <a:stretch>
            <a:fillRect/>
          </a:stretch>
        </p:blipFill>
        <p:spPr bwMode="auto">
          <a:xfrm>
            <a:off x="4572001" y="3364193"/>
            <a:ext cx="4426560" cy="2449699"/>
          </a:xfrm>
          <a:prstGeom prst="rect">
            <a:avLst/>
          </a:prstGeom>
          <a:noFill/>
          <a:ln w="9525">
            <a:noFill/>
            <a:miter lim="800000"/>
            <a:headEnd/>
            <a:tailEnd/>
          </a:ln>
        </p:spPr>
      </p:pic>
      <p:sp>
        <p:nvSpPr>
          <p:cNvPr id="21511" name="TextBox 8"/>
          <p:cNvSpPr txBox="1">
            <a:spLocks noChangeArrowheads="1"/>
          </p:cNvSpPr>
          <p:nvPr/>
        </p:nvSpPr>
        <p:spPr bwMode="auto">
          <a:xfrm>
            <a:off x="305285" y="1012427"/>
            <a:ext cx="590703" cy="422310"/>
          </a:xfrm>
          <a:prstGeom prst="rect">
            <a:avLst/>
          </a:prstGeom>
          <a:noFill/>
          <a:ln w="9525">
            <a:noFill/>
            <a:miter lim="800000"/>
            <a:headEnd/>
            <a:tailEnd/>
          </a:ln>
        </p:spPr>
        <p:txBody>
          <a:bodyPr wrap="none" lIns="82945" tIns="41473" rIns="82945" bIns="41473">
            <a:spAutoFit/>
          </a:bodyPr>
          <a:lstStyle/>
          <a:p>
            <a:r>
              <a:rPr lang="en-US" sz="2200" b="1" dirty="0"/>
              <a:t>DIV</a:t>
            </a:r>
            <a:endParaRPr lang="ru-RU" sz="2200" b="1" dirty="0"/>
          </a:p>
        </p:txBody>
      </p:sp>
      <p:sp>
        <p:nvSpPr>
          <p:cNvPr id="21512" name="TextBox 9"/>
          <p:cNvSpPr txBox="1">
            <a:spLocks noChangeArrowheads="1"/>
          </p:cNvSpPr>
          <p:nvPr/>
        </p:nvSpPr>
        <p:spPr bwMode="auto">
          <a:xfrm>
            <a:off x="4802404" y="1031149"/>
            <a:ext cx="706119" cy="422310"/>
          </a:xfrm>
          <a:prstGeom prst="rect">
            <a:avLst/>
          </a:prstGeom>
          <a:noFill/>
          <a:ln w="9525">
            <a:noFill/>
            <a:miter lim="800000"/>
            <a:headEnd/>
            <a:tailEnd/>
          </a:ln>
        </p:spPr>
        <p:txBody>
          <a:bodyPr wrap="none" lIns="82945" tIns="41473" rIns="82945" bIns="41473">
            <a:spAutoFit/>
          </a:bodyPr>
          <a:lstStyle/>
          <a:p>
            <a:r>
              <a:rPr lang="en-US" sz="2200" b="1" dirty="0"/>
              <a:t>MSS</a:t>
            </a:r>
            <a:endParaRPr lang="ru-RU" sz="2200" b="1" dirty="0"/>
          </a:p>
        </p:txBody>
      </p:sp>
      <p:sp>
        <p:nvSpPr>
          <p:cNvPr id="21513" name="TextBox 10"/>
          <p:cNvSpPr txBox="1">
            <a:spLocks noChangeArrowheads="1"/>
          </p:cNvSpPr>
          <p:nvPr/>
        </p:nvSpPr>
        <p:spPr bwMode="auto">
          <a:xfrm>
            <a:off x="4792324" y="3465004"/>
            <a:ext cx="661235" cy="422310"/>
          </a:xfrm>
          <a:prstGeom prst="rect">
            <a:avLst/>
          </a:prstGeom>
          <a:noFill/>
          <a:ln w="9525">
            <a:noFill/>
            <a:miter lim="800000"/>
            <a:headEnd/>
            <a:tailEnd/>
          </a:ln>
        </p:spPr>
        <p:txBody>
          <a:bodyPr wrap="none" lIns="82945" tIns="41473" rIns="82945" bIns="41473">
            <a:spAutoFit/>
          </a:bodyPr>
          <a:lstStyle/>
          <a:p>
            <a:r>
              <a:rPr lang="en-US" sz="2200" b="1" dirty="0"/>
              <a:t>SAR</a:t>
            </a:r>
            <a:endParaRPr lang="ru-RU" sz="2200" b="1" dirty="0"/>
          </a:p>
        </p:txBody>
      </p:sp>
      <p:sp>
        <p:nvSpPr>
          <p:cNvPr id="21514" name="TextBox 11"/>
          <p:cNvSpPr txBox="1">
            <a:spLocks noChangeArrowheads="1"/>
          </p:cNvSpPr>
          <p:nvPr/>
        </p:nvSpPr>
        <p:spPr bwMode="auto">
          <a:xfrm>
            <a:off x="285120" y="3465007"/>
            <a:ext cx="1656444" cy="360755"/>
          </a:xfrm>
          <a:prstGeom prst="rect">
            <a:avLst/>
          </a:prstGeom>
          <a:noFill/>
          <a:ln w="9525">
            <a:noFill/>
            <a:miter lim="800000"/>
            <a:headEnd/>
            <a:tailEnd/>
          </a:ln>
        </p:spPr>
        <p:txBody>
          <a:bodyPr wrap="none" lIns="82945" tIns="41473" rIns="82945" bIns="41473">
            <a:spAutoFit/>
          </a:bodyPr>
          <a:lstStyle/>
          <a:p>
            <a:r>
              <a:rPr lang="en-US" b="1" dirty="0"/>
              <a:t>Wave Breaking</a:t>
            </a:r>
            <a:endParaRPr lang="ru-RU" sz="2200" b="1" dirty="0"/>
          </a:p>
        </p:txBody>
      </p:sp>
      <p:sp>
        <p:nvSpPr>
          <p:cNvPr id="21515" name="TextBox 12"/>
          <p:cNvSpPr txBox="1">
            <a:spLocks noChangeArrowheads="1"/>
          </p:cNvSpPr>
          <p:nvPr/>
        </p:nvSpPr>
        <p:spPr bwMode="auto">
          <a:xfrm>
            <a:off x="100800" y="5956469"/>
            <a:ext cx="8812800" cy="853197"/>
          </a:xfrm>
          <a:prstGeom prst="rect">
            <a:avLst/>
          </a:prstGeom>
          <a:noFill/>
          <a:ln w="9525">
            <a:noFill/>
            <a:miter lim="800000"/>
            <a:headEnd/>
            <a:tailEnd/>
          </a:ln>
        </p:spPr>
        <p:txBody>
          <a:bodyPr lIns="82945" tIns="41473" rIns="82945" bIns="41473">
            <a:spAutoFit/>
          </a:bodyPr>
          <a:lstStyle/>
          <a:p>
            <a:r>
              <a:rPr lang="ru-RU" sz="2500" b="1" u="sng" dirty="0"/>
              <a:t>Вывод</a:t>
            </a:r>
            <a:r>
              <a:rPr lang="en-US" sz="2500" b="1" dirty="0"/>
              <a:t>: </a:t>
            </a:r>
            <a:r>
              <a:rPr lang="ru-RU" sz="2500" b="1" dirty="0"/>
              <a:t>Дивергенция – определяет РСА проявления мезомасштабных течений</a:t>
            </a:r>
          </a:p>
        </p:txBody>
      </p:sp>
      <p:sp>
        <p:nvSpPr>
          <p:cNvPr id="12" name="Title 11"/>
          <p:cNvSpPr>
            <a:spLocks noGrp="1"/>
          </p:cNvSpPr>
          <p:nvPr>
            <p:ph type="title"/>
          </p:nvPr>
        </p:nvSpPr>
        <p:spPr>
          <a:xfrm>
            <a:off x="457200" y="-76200"/>
            <a:ext cx="8229600" cy="1252728"/>
          </a:xfrm>
        </p:spPr>
        <p:txBody>
          <a:bodyPr>
            <a:noAutofit/>
          </a:bodyPr>
          <a:lstStyle/>
          <a:p>
            <a:r>
              <a:rPr lang="ru-RU" sz="2800" dirty="0" smtClean="0"/>
              <a:t>Результаты </a:t>
            </a:r>
            <a:r>
              <a:rPr lang="en-US" sz="2800" dirty="0" smtClean="0"/>
              <a:t>RIM </a:t>
            </a:r>
            <a:r>
              <a:rPr lang="ru-RU" sz="2800" dirty="0" smtClean="0"/>
              <a:t>Симуляции поверхностных особенностей </a:t>
            </a:r>
            <a:endParaRPr lang="en-US" sz="28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15900" y="1752603"/>
            <a:ext cx="8712200" cy="5105399"/>
          </a:xfrm>
        </p:spPr>
        <p:txBody>
          <a:bodyPr>
            <a:normAutofit fontScale="85000" lnSpcReduction="10000"/>
          </a:bodyPr>
          <a:lstStyle/>
          <a:p>
            <a:pPr marL="514350" indent="-514350">
              <a:buFont typeface="+mj-lt"/>
              <a:buAutoNum type="romanUcPeriod"/>
            </a:pPr>
            <a:r>
              <a:rPr lang="ru-RU" dirty="0" smtClean="0">
                <a:solidFill>
                  <a:schemeClr val="tx1"/>
                </a:solidFill>
              </a:rPr>
              <a:t>разработанный метод позволяет работать с различными оптическими спектрометрами благодаря использованию передаточной функции, которая напрямую зависит от наблюдаемых градиентов яркости солнечного блика, бе</a:t>
            </a:r>
            <a:r>
              <a:rPr lang="en-US" dirty="0" smtClean="0">
                <a:solidFill>
                  <a:schemeClr val="tx1"/>
                </a:solidFill>
              </a:rPr>
              <a:t>з</a:t>
            </a:r>
            <a:r>
              <a:rPr lang="ru-RU" dirty="0" smtClean="0">
                <a:solidFill>
                  <a:schemeClr val="tx1"/>
                </a:solidFill>
              </a:rPr>
              <a:t> априорного задания плотности распределения уклонов;</a:t>
            </a:r>
          </a:p>
          <a:p>
            <a:pPr marL="514350" indent="-514350">
              <a:buFont typeface="+mj-lt"/>
              <a:buAutoNum type="romanUcPeriod"/>
            </a:pPr>
            <a:r>
              <a:rPr lang="ru-RU" dirty="0" smtClean="0">
                <a:solidFill>
                  <a:schemeClr val="tx1"/>
                </a:solidFill>
              </a:rPr>
              <a:t>контрасты СКН в нефтяных сликах систематически ниже контрастов СКН в сликах биологического происхождения;</a:t>
            </a:r>
          </a:p>
          <a:p>
            <a:pPr marL="514350" indent="-514350">
              <a:buFont typeface="+mj-lt"/>
              <a:buAutoNum type="romanUcPeriod"/>
            </a:pPr>
            <a:r>
              <a:rPr lang="ru-RU" dirty="0" smtClean="0">
                <a:solidFill>
                  <a:schemeClr val="tx1"/>
                </a:solidFill>
              </a:rPr>
              <a:t>для одного и того же слика, сформированного тонкой нефтяной плёнкой, контрасты УЭПР примерно в 1.6 раза сильнее контрастов СКН;</a:t>
            </a:r>
          </a:p>
          <a:p>
            <a:pPr marL="514350" indent="-514350">
              <a:buFont typeface="+mj-lt"/>
              <a:buAutoNum type="romanUcPeriod"/>
            </a:pPr>
            <a:r>
              <a:rPr lang="ru-RU" dirty="0" smtClean="0">
                <a:solidFill>
                  <a:schemeClr val="tx1"/>
                </a:solidFill>
              </a:rPr>
              <a:t>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(СКН) в зонах конвергенции течения, и его подавления в зонах дивергенции;</a:t>
            </a:r>
          </a:p>
          <a:p>
            <a:pPr marL="514350" indent="-514350">
              <a:buFont typeface="+mj-lt"/>
              <a:buAutoNum type="romanUcPeriod"/>
            </a:pPr>
            <a:r>
              <a:rPr lang="ru-RU" b="1" dirty="0" smtClean="0">
                <a:solidFill>
                  <a:schemeClr val="tx1"/>
                </a:solidFill>
              </a:rPr>
              <a:t>аномалии характеристик ветрового волнения (СКН, обрушения) связаны с зонами дивергенции течений и пространственно привязаны к областям сильных градиентов завихренности полей квази-геострофических течений.</a:t>
            </a:r>
          </a:p>
        </p:txBody>
      </p:sp>
      <p:sp>
        <p:nvSpPr>
          <p:cNvPr id="2" name="Заголовок 1"/>
          <p:cNvSpPr>
            <a:spLocks noGrp="1"/>
          </p:cNvSpPr>
          <p:nvPr>
            <p:ph type="title"/>
          </p:nvPr>
        </p:nvSpPr>
        <p:spPr/>
        <p:txBody>
          <a:bodyPr>
            <a:noAutofit/>
          </a:bodyPr>
          <a:lstStyle/>
          <a:p>
            <a:r>
              <a:rPr lang="ru-RU" sz="4000" dirty="0" smtClean="0"/>
              <a:t>Положения, выносимые на защиту</a:t>
            </a:r>
            <a:endParaRPr lang="en-US" sz="4000" dirty="0"/>
          </a:p>
        </p:txBody>
      </p:sp>
    </p:spTree>
    <p:extLst>
      <p:ext uri="{BB962C8B-B14F-4D97-AF65-F5344CB8AC3E}">
        <p14:creationId xmlns:p14="http://schemas.microsoft.com/office/powerpoint/2010/main" val="2662388370"/>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 y="1219200"/>
            <a:ext cx="9143999" cy="5486400"/>
          </a:xfrm>
        </p:spPr>
        <p:txBody>
          <a:bodyPr>
            <a:normAutofit fontScale="70000" lnSpcReduction="20000"/>
          </a:bodyPr>
          <a:lstStyle/>
          <a:p>
            <a:pPr>
              <a:buNone/>
            </a:pPr>
            <a:r>
              <a:rPr lang="ru-RU" dirty="0" smtClean="0">
                <a:solidFill>
                  <a:schemeClr val="tx1"/>
                </a:solidFill>
              </a:rPr>
              <a:t>Результаты работы докладывались на различных </a:t>
            </a:r>
            <a:r>
              <a:rPr lang="ru-RU" b="1" dirty="0" smtClean="0">
                <a:solidFill>
                  <a:schemeClr val="tx1"/>
                </a:solidFill>
              </a:rPr>
              <a:t>отечественных и международных конференциях</a:t>
            </a:r>
            <a:r>
              <a:rPr lang="en-US" dirty="0" smtClean="0">
                <a:solidFill>
                  <a:schemeClr val="tx1"/>
                </a:solidFill>
              </a:rPr>
              <a:t>, </a:t>
            </a:r>
            <a:r>
              <a:rPr lang="ru-RU" dirty="0" smtClean="0">
                <a:solidFill>
                  <a:schemeClr val="tx1"/>
                </a:solidFill>
              </a:rPr>
              <a:t>в</a:t>
            </a:r>
            <a:r>
              <a:rPr lang="en-US" dirty="0" smtClean="0">
                <a:solidFill>
                  <a:schemeClr val="tx1"/>
                </a:solidFill>
              </a:rPr>
              <a:t> </a:t>
            </a:r>
            <a:r>
              <a:rPr lang="ru-RU" dirty="0" smtClean="0">
                <a:solidFill>
                  <a:schemeClr val="tx1"/>
                </a:solidFill>
              </a:rPr>
              <a:t>частности</a:t>
            </a:r>
            <a:r>
              <a:rPr lang="en-US" dirty="0" smtClean="0">
                <a:solidFill>
                  <a:schemeClr val="tx1"/>
                </a:solidFill>
              </a:rPr>
              <a:t> </a:t>
            </a:r>
            <a:r>
              <a:rPr lang="en-US" dirty="0" err="1" smtClean="0">
                <a:solidFill>
                  <a:schemeClr val="tx1"/>
                </a:solidFill>
              </a:rPr>
              <a:t>на</a:t>
            </a:r>
            <a:r>
              <a:rPr lang="en-US" dirty="0" smtClean="0">
                <a:solidFill>
                  <a:schemeClr val="tx1"/>
                </a:solidFill>
              </a:rPr>
              <a:t>:</a:t>
            </a:r>
          </a:p>
          <a:p>
            <a:endParaRPr lang="en-US" dirty="0" smtClean="0">
              <a:solidFill>
                <a:schemeClr val="tx1"/>
              </a:solidFill>
            </a:endParaRPr>
          </a:p>
          <a:p>
            <a:pPr>
              <a:buFont typeface="Arial" pitchFamily="34" charset="0"/>
              <a:buChar char="•"/>
            </a:pPr>
            <a:r>
              <a:rPr lang="en-US" dirty="0" smtClean="0">
                <a:solidFill>
                  <a:schemeClr val="tx1"/>
                </a:solidFill>
              </a:rPr>
              <a:t>7-</a:t>
            </a:r>
            <a:r>
              <a:rPr lang="ru-RU" dirty="0" smtClean="0">
                <a:solidFill>
                  <a:schemeClr val="tx1"/>
                </a:solidFill>
              </a:rPr>
              <a:t>ой всероссийской открытой конференции</a:t>
            </a:r>
            <a:r>
              <a:rPr lang="en-US" dirty="0" smtClean="0">
                <a:solidFill>
                  <a:schemeClr val="tx1"/>
                </a:solidFill>
              </a:rPr>
              <a:t> «</a:t>
            </a:r>
            <a:r>
              <a:rPr lang="ru-RU" dirty="0" smtClean="0">
                <a:solidFill>
                  <a:schemeClr val="tx1"/>
                </a:solidFill>
              </a:rPr>
              <a:t>Современные проблемы Дистанционного зондирования Земли из Космоса</a:t>
            </a:r>
            <a:r>
              <a:rPr lang="en-US" dirty="0" smtClean="0">
                <a:solidFill>
                  <a:schemeClr val="tx1"/>
                </a:solidFill>
              </a:rPr>
              <a:t>» (</a:t>
            </a:r>
            <a:r>
              <a:rPr lang="ru-RU" dirty="0" smtClean="0">
                <a:solidFill>
                  <a:schemeClr val="tx1"/>
                </a:solidFill>
              </a:rPr>
              <a:t>Москва</a:t>
            </a:r>
            <a:r>
              <a:rPr lang="en-US" dirty="0" smtClean="0">
                <a:solidFill>
                  <a:schemeClr val="tx1"/>
                </a:solidFill>
              </a:rPr>
              <a:t>, </a:t>
            </a:r>
            <a:r>
              <a:rPr lang="ru-RU" dirty="0" smtClean="0">
                <a:solidFill>
                  <a:schemeClr val="tx1"/>
                </a:solidFill>
              </a:rPr>
              <a:t>Россия</a:t>
            </a:r>
            <a:r>
              <a:rPr lang="en-US" dirty="0" smtClean="0">
                <a:solidFill>
                  <a:schemeClr val="tx1"/>
                </a:solidFill>
              </a:rPr>
              <a:t>, </a:t>
            </a:r>
            <a:r>
              <a:rPr lang="ru-RU" dirty="0" smtClean="0">
                <a:solidFill>
                  <a:schemeClr val="tx1"/>
                </a:solidFill>
              </a:rPr>
              <a:t>Ноябрь</a:t>
            </a:r>
            <a:r>
              <a:rPr lang="en-US" dirty="0" smtClean="0">
                <a:solidFill>
                  <a:schemeClr val="tx1"/>
                </a:solidFill>
              </a:rPr>
              <a:t> 2009);</a:t>
            </a:r>
          </a:p>
          <a:p>
            <a:pPr>
              <a:buFont typeface="Arial" pitchFamily="34" charset="0"/>
              <a:buChar char="•"/>
            </a:pPr>
            <a:r>
              <a:rPr lang="en-US" dirty="0" smtClean="0">
                <a:solidFill>
                  <a:schemeClr val="tx1"/>
                </a:solidFill>
              </a:rPr>
              <a:t>3rd </a:t>
            </a:r>
            <a:r>
              <a:rPr lang="en-US" dirty="0" err="1" smtClean="0">
                <a:solidFill>
                  <a:schemeClr val="tx1"/>
                </a:solidFill>
              </a:rPr>
              <a:t>SeaSAR</a:t>
            </a:r>
            <a:r>
              <a:rPr lang="en-US" dirty="0" smtClean="0">
                <a:solidFill>
                  <a:schemeClr val="tx1"/>
                </a:solidFill>
              </a:rPr>
              <a:t> workshop “Advances in SAR Oceanography from ENVISAT, ERS and ESA third party missions” (</a:t>
            </a:r>
            <a:r>
              <a:rPr lang="en-US" dirty="0" err="1" smtClean="0">
                <a:solidFill>
                  <a:schemeClr val="tx1"/>
                </a:solidFill>
              </a:rPr>
              <a:t>Frascati</a:t>
            </a:r>
            <a:r>
              <a:rPr lang="en-US" dirty="0" smtClean="0">
                <a:solidFill>
                  <a:schemeClr val="tx1"/>
                </a:solidFill>
              </a:rPr>
              <a:t>, Italy, 25-29 January 2010);</a:t>
            </a:r>
          </a:p>
          <a:p>
            <a:pPr>
              <a:buFont typeface="Arial" pitchFamily="34" charset="0"/>
              <a:buChar char="•"/>
            </a:pPr>
            <a:r>
              <a:rPr lang="en-US" dirty="0" smtClean="0">
                <a:solidFill>
                  <a:schemeClr val="tx1"/>
                </a:solidFill>
              </a:rPr>
              <a:t>ESA Living Planet Symposium (Bergen, Norway, 28 June - 2 July 2010);</a:t>
            </a:r>
          </a:p>
          <a:p>
            <a:pPr>
              <a:buFont typeface="Arial" pitchFamily="34" charset="0"/>
              <a:buChar char="•"/>
            </a:pPr>
            <a:r>
              <a:rPr lang="en-US" dirty="0" smtClean="0">
                <a:solidFill>
                  <a:schemeClr val="tx1"/>
                </a:solidFill>
              </a:rPr>
              <a:t>39th COSPAR Scientific Assembly (Mysore, India, 14-22 July 2012);</a:t>
            </a:r>
          </a:p>
          <a:p>
            <a:pPr>
              <a:buFont typeface="Arial" pitchFamily="34" charset="0"/>
              <a:buChar char="•"/>
            </a:pPr>
            <a:r>
              <a:rPr lang="en-US" dirty="0" smtClean="0">
                <a:solidFill>
                  <a:schemeClr val="tx1"/>
                </a:solidFill>
              </a:rPr>
              <a:t>6th International Workshop on Science and Applications of SAR </a:t>
            </a:r>
            <a:r>
              <a:rPr lang="en-US" dirty="0" err="1" smtClean="0">
                <a:solidFill>
                  <a:schemeClr val="tx1"/>
                </a:solidFill>
              </a:rPr>
              <a:t>Polarimetry</a:t>
            </a:r>
            <a:r>
              <a:rPr lang="en-US" dirty="0" smtClean="0">
                <a:solidFill>
                  <a:schemeClr val="tx1"/>
                </a:solidFill>
              </a:rPr>
              <a:t> and </a:t>
            </a:r>
            <a:r>
              <a:rPr lang="en-US" dirty="0" err="1" smtClean="0">
                <a:solidFill>
                  <a:schemeClr val="tx1"/>
                </a:solidFill>
              </a:rPr>
              <a:t>Polarimetric</a:t>
            </a:r>
            <a:r>
              <a:rPr lang="en-US" dirty="0" smtClean="0">
                <a:solidFill>
                  <a:schemeClr val="tx1"/>
                </a:solidFill>
              </a:rPr>
              <a:t> </a:t>
            </a:r>
            <a:r>
              <a:rPr lang="en-US" dirty="0" err="1" smtClean="0">
                <a:solidFill>
                  <a:schemeClr val="tx1"/>
                </a:solidFill>
              </a:rPr>
              <a:t>Interferometry</a:t>
            </a:r>
            <a:r>
              <a:rPr lang="en-US" dirty="0" smtClean="0">
                <a:solidFill>
                  <a:schemeClr val="tx1"/>
                </a:solidFill>
              </a:rPr>
              <a:t>, </a:t>
            </a:r>
            <a:r>
              <a:rPr lang="en-US" dirty="0" err="1" smtClean="0">
                <a:solidFill>
                  <a:schemeClr val="tx1"/>
                </a:solidFill>
              </a:rPr>
              <a:t>POLinSAR</a:t>
            </a:r>
            <a:r>
              <a:rPr lang="en-US" dirty="0" smtClean="0">
                <a:solidFill>
                  <a:schemeClr val="tx1"/>
                </a:solidFill>
              </a:rPr>
              <a:t> 2013 (28 January - 1February 2013, </a:t>
            </a:r>
            <a:r>
              <a:rPr lang="en-US" dirty="0" err="1" smtClean="0">
                <a:solidFill>
                  <a:schemeClr val="tx1"/>
                </a:solidFill>
              </a:rPr>
              <a:t>Frascati</a:t>
            </a:r>
            <a:r>
              <a:rPr lang="en-US" dirty="0" smtClean="0">
                <a:solidFill>
                  <a:schemeClr val="tx1"/>
                </a:solidFill>
              </a:rPr>
              <a:t> (Rome), Italy);</a:t>
            </a:r>
          </a:p>
          <a:p>
            <a:pPr>
              <a:buFont typeface="Arial" pitchFamily="34" charset="0"/>
              <a:buChar char="•"/>
            </a:pPr>
            <a:r>
              <a:rPr lang="en-US" dirty="0" smtClean="0">
                <a:solidFill>
                  <a:schemeClr val="tx1"/>
                </a:solidFill>
              </a:rPr>
              <a:t>Asia-Pacific Conference on Synthetic Aperture Radar "Overcoming the Hardships: Responding to Disasters with SAR", (Tsukuba, Japan, 23-27 September 2013).</a:t>
            </a:r>
          </a:p>
          <a:p>
            <a:endParaRPr lang="en-US" dirty="0" smtClean="0">
              <a:solidFill>
                <a:schemeClr val="tx1"/>
              </a:solidFill>
            </a:endParaRPr>
          </a:p>
          <a:p>
            <a:pPr>
              <a:buNone/>
            </a:pPr>
            <a:r>
              <a:rPr lang="ru-RU" dirty="0" smtClean="0">
                <a:solidFill>
                  <a:schemeClr val="tx1"/>
                </a:solidFill>
              </a:rPr>
              <a:t>По теме диссертации </a:t>
            </a:r>
            <a:r>
              <a:rPr lang="ru-RU" b="1" dirty="0" smtClean="0">
                <a:solidFill>
                  <a:schemeClr val="tx1"/>
                </a:solidFill>
              </a:rPr>
              <a:t>опубликовано 24 печатные работы</a:t>
            </a:r>
            <a:r>
              <a:rPr lang="ru-RU" dirty="0" smtClean="0">
                <a:solidFill>
                  <a:schemeClr val="tx1"/>
                </a:solidFill>
              </a:rPr>
              <a:t>, включая</a:t>
            </a:r>
            <a:r>
              <a:rPr lang="en-US" dirty="0" smtClean="0">
                <a:solidFill>
                  <a:schemeClr val="tx1"/>
                </a:solidFill>
              </a:rPr>
              <a:t>:</a:t>
            </a:r>
          </a:p>
          <a:p>
            <a:pPr>
              <a:buFont typeface="Arial" pitchFamily="34" charset="0"/>
              <a:buChar char="•"/>
            </a:pPr>
            <a:r>
              <a:rPr lang="ru-RU" b="1" dirty="0" smtClean="0">
                <a:solidFill>
                  <a:schemeClr val="tx1"/>
                </a:solidFill>
              </a:rPr>
              <a:t>21 тезис конференций</a:t>
            </a:r>
            <a:r>
              <a:rPr lang="ru-RU" dirty="0" smtClean="0">
                <a:solidFill>
                  <a:schemeClr val="tx1"/>
                </a:solidFill>
              </a:rPr>
              <a:t>,</a:t>
            </a:r>
            <a:endParaRPr lang="en-US" dirty="0" smtClean="0">
              <a:solidFill>
                <a:schemeClr val="tx1"/>
              </a:solidFill>
            </a:endParaRPr>
          </a:p>
          <a:p>
            <a:pPr>
              <a:buFont typeface="Arial" pitchFamily="34" charset="0"/>
              <a:buChar char="•"/>
            </a:pPr>
            <a:r>
              <a:rPr lang="ru-RU" b="1" dirty="0" smtClean="0">
                <a:solidFill>
                  <a:schemeClr val="tx1"/>
                </a:solidFill>
              </a:rPr>
              <a:t>6 реферируемых изданий </a:t>
            </a:r>
            <a:r>
              <a:rPr lang="en-US" dirty="0" err="1" smtClean="0">
                <a:solidFill>
                  <a:schemeClr val="tx1"/>
                </a:solidFill>
              </a:rPr>
              <a:t>из</a:t>
            </a:r>
            <a:r>
              <a:rPr lang="en-US" dirty="0" smtClean="0">
                <a:solidFill>
                  <a:schemeClr val="tx1"/>
                </a:solidFill>
              </a:rPr>
              <a:t> </a:t>
            </a:r>
            <a:r>
              <a:rPr lang="en-US" dirty="0" err="1" smtClean="0">
                <a:solidFill>
                  <a:schemeClr val="tx1"/>
                </a:solidFill>
              </a:rPr>
              <a:t>списка</a:t>
            </a:r>
            <a:r>
              <a:rPr lang="en-US" dirty="0" smtClean="0">
                <a:solidFill>
                  <a:schemeClr val="tx1"/>
                </a:solidFill>
              </a:rPr>
              <a:t> ВАК </a:t>
            </a:r>
            <a:r>
              <a:rPr lang="ru-RU" dirty="0" smtClean="0">
                <a:solidFill>
                  <a:schemeClr val="tx1"/>
                </a:solidFill>
              </a:rPr>
              <a:t>и</a:t>
            </a:r>
            <a:endParaRPr lang="en-US" dirty="0" smtClean="0">
              <a:solidFill>
                <a:schemeClr val="tx1"/>
              </a:solidFill>
            </a:endParaRPr>
          </a:p>
          <a:p>
            <a:pPr>
              <a:buFont typeface="Arial" pitchFamily="34" charset="0"/>
              <a:buChar char="•"/>
            </a:pPr>
            <a:r>
              <a:rPr lang="en-US" dirty="0" smtClean="0">
                <a:solidFill>
                  <a:schemeClr val="tx1"/>
                </a:solidFill>
              </a:rPr>
              <a:t>4</a:t>
            </a:r>
            <a:r>
              <a:rPr lang="ru-RU" dirty="0" smtClean="0">
                <a:solidFill>
                  <a:schemeClr val="tx1"/>
                </a:solidFill>
              </a:rPr>
              <a:t> патента</a:t>
            </a:r>
            <a:endParaRPr lang="en-US" dirty="0" smtClean="0">
              <a:solidFill>
                <a:schemeClr val="tx1"/>
              </a:solidFill>
            </a:endParaRPr>
          </a:p>
          <a:p>
            <a:endParaRPr lang="en-US" dirty="0" smtClean="0">
              <a:solidFill>
                <a:schemeClr val="tx1"/>
              </a:solidFill>
            </a:endParaRPr>
          </a:p>
          <a:p>
            <a:pPr>
              <a:buNone/>
            </a:pPr>
            <a:r>
              <a:rPr lang="ru-RU" dirty="0" smtClean="0">
                <a:solidFill>
                  <a:schemeClr val="tx1"/>
                </a:solidFill>
              </a:rPr>
              <a:t>Результаты проделанной работы также докладывались и обсуждались на различных </a:t>
            </a:r>
            <a:r>
              <a:rPr lang="ru-RU" b="1" dirty="0" smtClean="0">
                <a:solidFill>
                  <a:schemeClr val="tx1"/>
                </a:solidFill>
              </a:rPr>
              <a:t>международных научных семинарах</a:t>
            </a:r>
            <a:r>
              <a:rPr lang="ru-RU" dirty="0" smtClean="0">
                <a:solidFill>
                  <a:schemeClr val="tx1"/>
                </a:solidFill>
              </a:rPr>
              <a:t> как за рубежом (в </a:t>
            </a:r>
            <a:r>
              <a:rPr lang="ru-RU" b="1" dirty="0" smtClean="0">
                <a:solidFill>
                  <a:schemeClr val="tx1"/>
                </a:solidFill>
              </a:rPr>
              <a:t>Норвегии</a:t>
            </a:r>
            <a:r>
              <a:rPr lang="ru-RU" dirty="0" smtClean="0">
                <a:solidFill>
                  <a:schemeClr val="tx1"/>
                </a:solidFill>
              </a:rPr>
              <a:t>, </a:t>
            </a:r>
            <a:r>
              <a:rPr lang="ru-RU" b="1" dirty="0" smtClean="0">
                <a:solidFill>
                  <a:schemeClr val="tx1"/>
                </a:solidFill>
              </a:rPr>
              <a:t>Франции</a:t>
            </a:r>
            <a:r>
              <a:rPr lang="ru-RU" dirty="0" smtClean="0">
                <a:solidFill>
                  <a:schemeClr val="tx1"/>
                </a:solidFill>
              </a:rPr>
              <a:t>, </a:t>
            </a:r>
            <a:r>
              <a:rPr lang="ru-RU" b="1" dirty="0" smtClean="0">
                <a:solidFill>
                  <a:schemeClr val="tx1"/>
                </a:solidFill>
              </a:rPr>
              <a:t>Финляндии</a:t>
            </a:r>
            <a:r>
              <a:rPr lang="en-US" b="1" dirty="0" smtClean="0">
                <a:solidFill>
                  <a:schemeClr val="tx1"/>
                </a:solidFill>
              </a:rPr>
              <a:t>, </a:t>
            </a:r>
            <a:r>
              <a:rPr lang="ru-RU" b="1" dirty="0" smtClean="0">
                <a:solidFill>
                  <a:schemeClr val="tx1"/>
                </a:solidFill>
              </a:rPr>
              <a:t>Италии</a:t>
            </a:r>
            <a:r>
              <a:rPr lang="en-US" b="1" dirty="0" smtClean="0">
                <a:solidFill>
                  <a:schemeClr val="tx1"/>
                </a:solidFill>
              </a:rPr>
              <a:t> и </a:t>
            </a:r>
            <a:r>
              <a:rPr lang="en-US" b="1" dirty="0" err="1" smtClean="0">
                <a:solidFill>
                  <a:schemeClr val="tx1"/>
                </a:solidFill>
              </a:rPr>
              <a:t>Японии</a:t>
            </a:r>
            <a:r>
              <a:rPr lang="ru-RU" dirty="0" smtClean="0">
                <a:solidFill>
                  <a:schemeClr val="tx1"/>
                </a:solidFill>
              </a:rPr>
              <a:t>), так и в </a:t>
            </a:r>
            <a:r>
              <a:rPr lang="ru-RU" b="1" dirty="0" smtClean="0">
                <a:solidFill>
                  <a:schemeClr val="tx1"/>
                </a:solidFill>
              </a:rPr>
              <a:t>России</a:t>
            </a:r>
            <a:r>
              <a:rPr lang="ru-RU" dirty="0" smtClean="0">
                <a:solidFill>
                  <a:schemeClr val="tx1"/>
                </a:solidFill>
              </a:rPr>
              <a:t>.</a:t>
            </a:r>
          </a:p>
          <a:p>
            <a:endParaRPr lang="en-US" dirty="0">
              <a:solidFill>
                <a:schemeClr val="tx1"/>
              </a:solidFill>
            </a:endParaRPr>
          </a:p>
        </p:txBody>
      </p:sp>
      <p:sp>
        <p:nvSpPr>
          <p:cNvPr id="2" name="Заголовок 1"/>
          <p:cNvSpPr>
            <a:spLocks noGrp="1"/>
          </p:cNvSpPr>
          <p:nvPr>
            <p:ph type="title"/>
          </p:nvPr>
        </p:nvSpPr>
        <p:spPr>
          <a:xfrm>
            <a:off x="457200" y="-76200"/>
            <a:ext cx="8229600" cy="1252728"/>
          </a:xfrm>
        </p:spPr>
        <p:txBody>
          <a:bodyPr>
            <a:noAutofit/>
          </a:bodyPr>
          <a:lstStyle/>
          <a:p>
            <a:r>
              <a:rPr lang="ru-RU" sz="4000" dirty="0"/>
              <a:t>Апробация работы и публикации</a:t>
            </a:r>
            <a:endParaRPr lang="en-US" sz="4000" dirty="0"/>
          </a:p>
        </p:txBody>
      </p:sp>
    </p:spTree>
    <p:extLst>
      <p:ext uri="{BB962C8B-B14F-4D97-AF65-F5344CB8AC3E}">
        <p14:creationId xmlns:p14="http://schemas.microsoft.com/office/powerpoint/2010/main" val="1826961429"/>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88234"/>
            <a:ext cx="8229600" cy="1252537"/>
          </a:xfrm>
        </p:spPr>
        <p:txBody>
          <a:bodyPr>
            <a:noAutofit/>
          </a:bodyPr>
          <a:lstStyle/>
          <a:p>
            <a:pPr algn="r"/>
            <a:r>
              <a:rPr lang="ru-RU" sz="4000" dirty="0"/>
              <a:t>Список работ, опубликованных по теме диссертации</a:t>
            </a:r>
            <a:endParaRPr lang="en-US" sz="4000" dirty="0"/>
          </a:p>
        </p:txBody>
      </p:sp>
      <p:sp>
        <p:nvSpPr>
          <p:cNvPr id="3" name="Объект 2"/>
          <p:cNvSpPr>
            <a:spLocks noGrp="1"/>
          </p:cNvSpPr>
          <p:nvPr>
            <p:ph idx="4294967295"/>
          </p:nvPr>
        </p:nvSpPr>
        <p:spPr>
          <a:xfrm>
            <a:off x="224644" y="1412776"/>
            <a:ext cx="8694712" cy="5184576"/>
          </a:xfrm>
        </p:spPr>
        <p:txBody>
          <a:bodyPr>
            <a:noAutofit/>
          </a:bodyPr>
          <a:lstStyle/>
          <a:p>
            <a:pPr>
              <a:buNone/>
            </a:pPr>
            <a:r>
              <a:rPr lang="x-none" sz="1600" b="1" i="1" smtClean="0">
                <a:solidFill>
                  <a:schemeClr val="tx1"/>
                </a:solidFill>
              </a:rPr>
              <a:t>Издания из списка ВАК</a:t>
            </a:r>
            <a:endParaRPr lang="en-US" sz="1600" b="1" i="1" dirty="0" smtClean="0">
              <a:solidFill>
                <a:schemeClr val="tx1"/>
              </a:solidFill>
            </a:endParaRPr>
          </a:p>
          <a:p>
            <a:pPr marL="342900" lvl="0" indent="-342900">
              <a:buNone/>
            </a:pPr>
            <a:r>
              <a:rPr lang="en-US" sz="1600" b="1" dirty="0" smtClean="0">
                <a:solidFill>
                  <a:schemeClr val="tx1"/>
                </a:solidFill>
              </a:rPr>
              <a:t>1. </a:t>
            </a:r>
            <a:r>
              <a:rPr lang="ru-RU" sz="1600" b="1" dirty="0" smtClean="0">
                <a:solidFill>
                  <a:schemeClr val="tx1"/>
                </a:solidFill>
              </a:rPr>
              <a:t>М</a:t>
            </a:r>
            <a:r>
              <a:rPr lang="en-US" sz="1600" b="1" dirty="0" smtClean="0">
                <a:solidFill>
                  <a:schemeClr val="tx1"/>
                </a:solidFill>
              </a:rPr>
              <a:t>я</a:t>
            </a:r>
            <a:r>
              <a:rPr lang="ru-RU" sz="1600" b="1" dirty="0" smtClean="0">
                <a:solidFill>
                  <a:schemeClr val="tx1"/>
                </a:solidFill>
              </a:rPr>
              <a:t>соедов А.Г.</a:t>
            </a:r>
            <a:r>
              <a:rPr lang="ru-RU" sz="1600" dirty="0" smtClean="0">
                <a:solidFill>
                  <a:schemeClr val="tx1"/>
                </a:solidFill>
              </a:rPr>
              <a:t>, Кудрявцев В.Н.. Оценка контрастов поверхностных проявлений океанических явлений по изображениям солнечного блика. // Учёные записки Российского государственного гидрометеорологического университета No.16. Научно-теоретический журнал. - СПб.: изд. РГГМУ, 2010. - С. 94-114.</a:t>
            </a:r>
            <a:endParaRPr lang="en-US" sz="1600" dirty="0" smtClean="0">
              <a:solidFill>
                <a:schemeClr val="tx1"/>
              </a:solidFill>
            </a:endParaRPr>
          </a:p>
          <a:p>
            <a:pPr>
              <a:buNone/>
            </a:pPr>
            <a:r>
              <a:rPr lang="en-US" sz="1600" dirty="0" smtClean="0">
                <a:solidFill>
                  <a:schemeClr val="tx1"/>
                </a:solidFill>
              </a:rPr>
              <a:t>2. </a:t>
            </a:r>
            <a:r>
              <a:rPr lang="en-US" sz="1600" dirty="0" err="1" smtClean="0">
                <a:solidFill>
                  <a:schemeClr val="tx1"/>
                </a:solidFill>
              </a:rPr>
              <a:t>Kozlov</a:t>
            </a:r>
            <a:r>
              <a:rPr lang="en-US" sz="1600" dirty="0" smtClean="0">
                <a:solidFill>
                  <a:schemeClr val="tx1"/>
                </a:solidFill>
              </a:rPr>
              <a:t> I.E., </a:t>
            </a:r>
            <a:r>
              <a:rPr lang="en-US" sz="1600" dirty="0" err="1" smtClean="0">
                <a:solidFill>
                  <a:schemeClr val="tx1"/>
                </a:solidFill>
              </a:rPr>
              <a:t>Kudryavtsev</a:t>
            </a:r>
            <a:r>
              <a:rPr lang="en-US" sz="1600" dirty="0" smtClean="0">
                <a:solidFill>
                  <a:schemeClr val="tx1"/>
                </a:solidFill>
              </a:rPr>
              <a:t> V.N., </a:t>
            </a:r>
            <a:r>
              <a:rPr lang="en-US" sz="1600" dirty="0" err="1" smtClean="0">
                <a:solidFill>
                  <a:schemeClr val="tx1"/>
                </a:solidFill>
              </a:rPr>
              <a:t>Johannessen</a:t>
            </a:r>
            <a:r>
              <a:rPr lang="en-US" sz="1600" dirty="0" smtClean="0">
                <a:solidFill>
                  <a:schemeClr val="tx1"/>
                </a:solidFill>
              </a:rPr>
              <a:t> J.A., </a:t>
            </a:r>
            <a:r>
              <a:rPr lang="en-US" sz="1600" dirty="0" err="1" smtClean="0">
                <a:solidFill>
                  <a:schemeClr val="tx1"/>
                </a:solidFill>
              </a:rPr>
              <a:t>Chapron</a:t>
            </a:r>
            <a:r>
              <a:rPr lang="en-US" sz="1600" dirty="0" smtClean="0">
                <a:solidFill>
                  <a:schemeClr val="tx1"/>
                </a:solidFill>
              </a:rPr>
              <a:t> B., </a:t>
            </a:r>
            <a:r>
              <a:rPr lang="en-US" sz="1600" dirty="0" err="1" smtClean="0">
                <a:solidFill>
                  <a:schemeClr val="tx1"/>
                </a:solidFill>
              </a:rPr>
              <a:t>Dailidienė</a:t>
            </a:r>
            <a:r>
              <a:rPr lang="en-US" sz="1600" dirty="0" smtClean="0">
                <a:solidFill>
                  <a:schemeClr val="tx1"/>
                </a:solidFill>
              </a:rPr>
              <a:t> I., </a:t>
            </a:r>
            <a:r>
              <a:rPr lang="en-US" sz="1600" b="1" dirty="0" err="1" smtClean="0">
                <a:solidFill>
                  <a:schemeClr val="tx1"/>
                </a:solidFill>
              </a:rPr>
              <a:t>Myasoedov</a:t>
            </a:r>
            <a:r>
              <a:rPr lang="en-US" sz="1600" b="1" dirty="0" smtClean="0">
                <a:solidFill>
                  <a:schemeClr val="tx1"/>
                </a:solidFill>
              </a:rPr>
              <a:t> A.G.</a:t>
            </a:r>
            <a:r>
              <a:rPr lang="en-US" sz="1600" dirty="0" smtClean="0">
                <a:solidFill>
                  <a:schemeClr val="tx1"/>
                </a:solidFill>
              </a:rPr>
              <a:t> ASAR imaging for coastal upwelling in the Baltic Sea. // Advances in Space Research. 2012. № 50. С. 1125–1137.</a:t>
            </a:r>
          </a:p>
          <a:p>
            <a:pPr>
              <a:buNone/>
            </a:pPr>
            <a:r>
              <a:rPr lang="en-US" sz="1600" dirty="0" smtClean="0">
                <a:solidFill>
                  <a:schemeClr val="tx1"/>
                </a:solidFill>
              </a:rPr>
              <a:t>3. </a:t>
            </a:r>
            <a:r>
              <a:rPr lang="en-US" sz="1600" dirty="0" err="1" smtClean="0">
                <a:solidFill>
                  <a:schemeClr val="tx1"/>
                </a:solidFill>
              </a:rPr>
              <a:t>Kudryavtsev</a:t>
            </a:r>
            <a:r>
              <a:rPr lang="en-US" sz="1600" dirty="0" smtClean="0">
                <a:solidFill>
                  <a:schemeClr val="tx1"/>
                </a:solidFill>
              </a:rPr>
              <a:t> V., </a:t>
            </a:r>
            <a:r>
              <a:rPr lang="en-US" sz="1600" b="1" dirty="0" err="1" smtClean="0">
                <a:solidFill>
                  <a:schemeClr val="tx1"/>
                </a:solidFill>
              </a:rPr>
              <a:t>Myasoedov</a:t>
            </a:r>
            <a:r>
              <a:rPr lang="en-US" sz="1600" b="1" dirty="0" smtClean="0">
                <a:solidFill>
                  <a:schemeClr val="tx1"/>
                </a:solidFill>
              </a:rPr>
              <a:t> A.</a:t>
            </a:r>
            <a:r>
              <a:rPr lang="en-US" sz="1600" dirty="0" smtClean="0">
                <a:solidFill>
                  <a:schemeClr val="tx1"/>
                </a:solidFill>
              </a:rPr>
              <a:t>, </a:t>
            </a:r>
            <a:r>
              <a:rPr lang="en-US" sz="1600" dirty="0" err="1" smtClean="0">
                <a:solidFill>
                  <a:schemeClr val="tx1"/>
                </a:solidFill>
              </a:rPr>
              <a:t>Chapron</a:t>
            </a:r>
            <a:r>
              <a:rPr lang="en-US" sz="1600" dirty="0" smtClean="0">
                <a:solidFill>
                  <a:schemeClr val="tx1"/>
                </a:solidFill>
              </a:rPr>
              <a:t> B., </a:t>
            </a:r>
            <a:r>
              <a:rPr lang="en-US" sz="1600" dirty="0" err="1" smtClean="0">
                <a:solidFill>
                  <a:schemeClr val="tx1"/>
                </a:solidFill>
              </a:rPr>
              <a:t>Johannessen</a:t>
            </a:r>
            <a:r>
              <a:rPr lang="en-US" sz="1600" dirty="0" smtClean="0">
                <a:solidFill>
                  <a:schemeClr val="tx1"/>
                </a:solidFill>
              </a:rPr>
              <a:t> J.A., Collard F. Imaging </a:t>
            </a:r>
            <a:r>
              <a:rPr lang="en-US" sz="1600" dirty="0" err="1" smtClean="0">
                <a:solidFill>
                  <a:schemeClr val="tx1"/>
                </a:solidFill>
              </a:rPr>
              <a:t>mesoscale</a:t>
            </a:r>
            <a:r>
              <a:rPr lang="en-US" sz="1600" dirty="0" smtClean="0">
                <a:solidFill>
                  <a:schemeClr val="tx1"/>
                </a:solidFill>
              </a:rPr>
              <a:t> upper ocean dynamics using synthetic aperture radar and optical data. // Journal of Geophysical Research. 2012. № 117. С. C04029.</a:t>
            </a:r>
          </a:p>
          <a:p>
            <a:pPr>
              <a:buNone/>
            </a:pPr>
            <a:r>
              <a:rPr lang="en-US" sz="1600" dirty="0" smtClean="0">
                <a:solidFill>
                  <a:schemeClr val="tx1"/>
                </a:solidFill>
              </a:rPr>
              <a:t>4. </a:t>
            </a:r>
            <a:r>
              <a:rPr lang="en-US" sz="1600" dirty="0" err="1" smtClean="0">
                <a:solidFill>
                  <a:schemeClr val="tx1"/>
                </a:solidFill>
              </a:rPr>
              <a:t>Kudryavtsev</a:t>
            </a:r>
            <a:r>
              <a:rPr lang="en-US" sz="1600" dirty="0" smtClean="0">
                <a:solidFill>
                  <a:schemeClr val="tx1"/>
                </a:solidFill>
              </a:rPr>
              <a:t> V., </a:t>
            </a:r>
            <a:r>
              <a:rPr lang="en-US" sz="1600" b="1" dirty="0" err="1" smtClean="0">
                <a:solidFill>
                  <a:schemeClr val="tx1"/>
                </a:solidFill>
              </a:rPr>
              <a:t>Myasoedov</a:t>
            </a:r>
            <a:r>
              <a:rPr lang="en-US" sz="1600" b="1" dirty="0" smtClean="0">
                <a:solidFill>
                  <a:schemeClr val="tx1"/>
                </a:solidFill>
              </a:rPr>
              <a:t> A.</a:t>
            </a:r>
            <a:r>
              <a:rPr lang="en-US" sz="1600" dirty="0" smtClean="0">
                <a:solidFill>
                  <a:schemeClr val="tx1"/>
                </a:solidFill>
              </a:rPr>
              <a:t>, </a:t>
            </a:r>
            <a:r>
              <a:rPr lang="en-US" sz="1600" dirty="0" err="1" smtClean="0">
                <a:solidFill>
                  <a:schemeClr val="tx1"/>
                </a:solidFill>
              </a:rPr>
              <a:t>Chapron</a:t>
            </a:r>
            <a:r>
              <a:rPr lang="en-US" sz="1600" dirty="0" smtClean="0">
                <a:solidFill>
                  <a:schemeClr val="tx1"/>
                </a:solidFill>
              </a:rPr>
              <a:t> B., </a:t>
            </a:r>
            <a:r>
              <a:rPr lang="en-US" sz="1600" dirty="0" err="1" smtClean="0">
                <a:solidFill>
                  <a:schemeClr val="tx1"/>
                </a:solidFill>
              </a:rPr>
              <a:t>Johannessen</a:t>
            </a:r>
            <a:r>
              <a:rPr lang="en-US" sz="1600" dirty="0" smtClean="0">
                <a:solidFill>
                  <a:schemeClr val="tx1"/>
                </a:solidFill>
              </a:rPr>
              <a:t> J.A., Collard F. Joint sun-glitter and radar imagery of surface slicks. // Remote Sensing of Environment. 2012. № 120. С. 123–132.</a:t>
            </a:r>
          </a:p>
          <a:p>
            <a:pPr>
              <a:buNone/>
            </a:pPr>
            <a:r>
              <a:rPr lang="en-US" sz="1600" dirty="0" smtClean="0">
                <a:solidFill>
                  <a:schemeClr val="tx1"/>
                </a:solidFill>
              </a:rPr>
              <a:t>5. </a:t>
            </a:r>
            <a:r>
              <a:rPr lang="en-US" sz="1600" dirty="0" err="1" smtClean="0">
                <a:solidFill>
                  <a:schemeClr val="tx1"/>
                </a:solidFill>
              </a:rPr>
              <a:t>Kudryavtsev</a:t>
            </a:r>
            <a:r>
              <a:rPr lang="en-US" sz="1600" dirty="0" smtClean="0">
                <a:solidFill>
                  <a:schemeClr val="tx1"/>
                </a:solidFill>
              </a:rPr>
              <a:t> V.N., </a:t>
            </a:r>
            <a:r>
              <a:rPr lang="en-US" sz="1600" dirty="0" err="1" smtClean="0">
                <a:solidFill>
                  <a:schemeClr val="tx1"/>
                </a:solidFill>
              </a:rPr>
              <a:t>Chapron</a:t>
            </a:r>
            <a:r>
              <a:rPr lang="en-US" sz="1600" dirty="0" smtClean="0">
                <a:solidFill>
                  <a:schemeClr val="tx1"/>
                </a:solidFill>
              </a:rPr>
              <a:t> B., </a:t>
            </a:r>
            <a:r>
              <a:rPr lang="en-US" sz="1600" b="1" dirty="0" err="1" smtClean="0">
                <a:solidFill>
                  <a:schemeClr val="tx1"/>
                </a:solidFill>
              </a:rPr>
              <a:t>Myasoedov</a:t>
            </a:r>
            <a:r>
              <a:rPr lang="en-US" sz="1600" b="1" dirty="0" smtClean="0">
                <a:solidFill>
                  <a:schemeClr val="tx1"/>
                </a:solidFill>
              </a:rPr>
              <a:t> A.G.</a:t>
            </a:r>
            <a:r>
              <a:rPr lang="en-US" sz="1600" dirty="0" smtClean="0">
                <a:solidFill>
                  <a:schemeClr val="tx1"/>
                </a:solidFill>
              </a:rPr>
              <a:t>, Collard F., </a:t>
            </a:r>
            <a:r>
              <a:rPr lang="en-US" sz="1600" dirty="0" err="1" smtClean="0">
                <a:solidFill>
                  <a:schemeClr val="tx1"/>
                </a:solidFill>
              </a:rPr>
              <a:t>Johannessen</a:t>
            </a:r>
            <a:r>
              <a:rPr lang="en-US" sz="1600" dirty="0" smtClean="0">
                <a:solidFill>
                  <a:schemeClr val="tx1"/>
                </a:solidFill>
              </a:rPr>
              <a:t> J.A. On Dual Co-Polarized SAR Measurements of the Ocean Surface. // IEEE </a:t>
            </a:r>
            <a:r>
              <a:rPr lang="en-US" sz="1600" dirty="0" err="1" smtClean="0">
                <a:solidFill>
                  <a:schemeClr val="tx1"/>
                </a:solidFill>
              </a:rPr>
              <a:t>Geoscience</a:t>
            </a:r>
            <a:r>
              <a:rPr lang="en-US" sz="1600" dirty="0" smtClean="0">
                <a:solidFill>
                  <a:schemeClr val="tx1"/>
                </a:solidFill>
              </a:rPr>
              <a:t> and Remote Sensing Letters. </a:t>
            </a:r>
            <a:r>
              <a:rPr lang="ru-RU" sz="1600" dirty="0" smtClean="0">
                <a:solidFill>
                  <a:schemeClr val="tx1"/>
                </a:solidFill>
              </a:rPr>
              <a:t>2013. Т. 10. № 4. С. 761–765.</a:t>
            </a:r>
            <a:endParaRPr lang="en-US" sz="1600" dirty="0" smtClean="0">
              <a:solidFill>
                <a:schemeClr val="tx1"/>
              </a:solidFill>
            </a:endParaRPr>
          </a:p>
          <a:p>
            <a:pPr>
              <a:buNone/>
            </a:pPr>
            <a:r>
              <a:rPr lang="ru-RU" sz="1600" dirty="0" smtClean="0">
                <a:solidFill>
                  <a:schemeClr val="tx1"/>
                </a:solidFill>
              </a:rPr>
              <a:t>6. Зимин А.В., Родионов А.А., Шапрон Б., Романенков Д.А., Здоровеннов Р.Э., Козлов И.Е., </a:t>
            </a:r>
            <a:r>
              <a:rPr lang="ru-RU" sz="1600" b="1" dirty="0" smtClean="0">
                <a:solidFill>
                  <a:schemeClr val="tx1"/>
                </a:solidFill>
              </a:rPr>
              <a:t>Мясоедов А.Г.</a:t>
            </a:r>
            <a:r>
              <a:rPr lang="ru-RU" sz="1600" dirty="0" smtClean="0">
                <a:solidFill>
                  <a:schemeClr val="tx1"/>
                </a:solidFill>
              </a:rPr>
              <a:t>, Шевчук О.И. Работы с научно-исследовательского судна «Эколог» по проекту «Мегагрант» в белом море, выполненные в июле-августе 2012 года. // Учёные записки Российского государственного гидрометеорологического университета. 2013.</a:t>
            </a:r>
            <a:endParaRPr lang="en-US" sz="1600" dirty="0">
              <a:solidFill>
                <a:schemeClr val="tx1"/>
              </a:solidFill>
            </a:endParaRPr>
          </a:p>
        </p:txBody>
      </p:sp>
    </p:spTree>
    <p:extLst>
      <p:ext uri="{BB962C8B-B14F-4D97-AF65-F5344CB8AC3E}">
        <p14:creationId xmlns:p14="http://schemas.microsoft.com/office/powerpoint/2010/main" val="227318897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88234"/>
            <a:ext cx="8229600" cy="1252537"/>
          </a:xfrm>
        </p:spPr>
        <p:txBody>
          <a:bodyPr>
            <a:noAutofit/>
          </a:bodyPr>
          <a:lstStyle/>
          <a:p>
            <a:pPr algn="r"/>
            <a:r>
              <a:rPr lang="ru-RU" sz="4000" dirty="0"/>
              <a:t>Список работ, опубликованных по теме диссертации</a:t>
            </a:r>
            <a:endParaRPr lang="en-US" sz="4000" dirty="0"/>
          </a:p>
        </p:txBody>
      </p:sp>
      <p:sp>
        <p:nvSpPr>
          <p:cNvPr id="3" name="Объект 2"/>
          <p:cNvSpPr>
            <a:spLocks noGrp="1"/>
          </p:cNvSpPr>
          <p:nvPr>
            <p:ph idx="4294967295"/>
          </p:nvPr>
        </p:nvSpPr>
        <p:spPr>
          <a:xfrm>
            <a:off x="224644" y="1340768"/>
            <a:ext cx="8694712" cy="5400600"/>
          </a:xfrm>
        </p:spPr>
        <p:txBody>
          <a:bodyPr>
            <a:noAutofit/>
          </a:bodyPr>
          <a:lstStyle/>
          <a:p>
            <a:pPr>
              <a:buNone/>
            </a:pPr>
            <a:r>
              <a:rPr lang="x-none" sz="1600" b="1" i="1" smtClean="0">
                <a:solidFill>
                  <a:schemeClr val="tx1"/>
                </a:solidFill>
              </a:rPr>
              <a:t>Патенты</a:t>
            </a:r>
            <a:endParaRPr lang="en-US" sz="1600" b="1" i="1" dirty="0" smtClean="0">
              <a:solidFill>
                <a:schemeClr val="tx1"/>
              </a:solidFill>
            </a:endParaRPr>
          </a:p>
          <a:p>
            <a:pPr lvl="0">
              <a:buNone/>
            </a:pPr>
            <a:r>
              <a:rPr lang="ru-RU" sz="1600" b="1" dirty="0" smtClean="0">
                <a:solidFill>
                  <a:schemeClr val="tx1"/>
                </a:solidFill>
              </a:rPr>
              <a:t>Мясоедов А.Г.</a:t>
            </a:r>
            <a:r>
              <a:rPr lang="ru-RU" sz="1600" dirty="0" smtClean="0">
                <a:solidFill>
                  <a:schemeClr val="tx1"/>
                </a:solidFill>
              </a:rPr>
              <a:t> Кудрявцев В.Н. Свидетельство о государственной регистрации программы для ЭВМ №2011610860: GLAMOROS: Оценка контрастов поверхностных проявлений океанических явлений по изображениям солнечного блика. Заявка № 2010617455. Дата поступления 22 ноября 2010г. Зарегистрировано в Реестре программ для ЭВМ 20 января 2011г.</a:t>
            </a:r>
            <a:endParaRPr lang="en-US" sz="1600" dirty="0" smtClean="0">
              <a:solidFill>
                <a:schemeClr val="tx1"/>
              </a:solidFill>
            </a:endParaRPr>
          </a:p>
          <a:p>
            <a:pPr lvl="0">
              <a:buNone/>
            </a:pPr>
            <a:r>
              <a:rPr lang="ru-RU" sz="1600" b="1" dirty="0" smtClean="0">
                <a:solidFill>
                  <a:schemeClr val="tx1"/>
                </a:solidFill>
              </a:rPr>
              <a:t>Мясоедов А.Г.</a:t>
            </a:r>
            <a:r>
              <a:rPr lang="ru-RU" sz="1600" dirty="0" smtClean="0">
                <a:solidFill>
                  <a:schemeClr val="tx1"/>
                </a:solidFill>
              </a:rPr>
              <a:t>, Кудрявцев В.Н., Шапрон Б.Ж.А., Коллард Ф.Ж.К. Свидетельство о государственной регистрации программы для ЭВМ №2012660424 DUPOL: «Оценка характеристик поверхности Океана по двух-поляризационным радиолокационным изображениям из Космоса» Заявка № 2012617706. Дата поступления 9 октября 2012г. Зарегистрировано в Реестре программ для ЭВМ 19 ноября 2012г.</a:t>
            </a:r>
            <a:endParaRPr lang="en-US" sz="1600" dirty="0" smtClean="0">
              <a:solidFill>
                <a:schemeClr val="tx1"/>
              </a:solidFill>
            </a:endParaRPr>
          </a:p>
          <a:p>
            <a:pPr lvl="0">
              <a:buNone/>
            </a:pPr>
            <a:r>
              <a:rPr lang="ru-RU" sz="1600" b="1" dirty="0" smtClean="0">
                <a:solidFill>
                  <a:schemeClr val="tx1"/>
                </a:solidFill>
              </a:rPr>
              <a:t>Мясоедов А.Г.</a:t>
            </a:r>
            <a:r>
              <a:rPr lang="ru-RU" sz="1600" dirty="0" smtClean="0">
                <a:solidFill>
                  <a:schemeClr val="tx1"/>
                </a:solidFill>
              </a:rPr>
              <a:t>, Козлов И.Е. Свидетельство о государственной регистрации программы для ЭВМ №2012660637 INTERWAVE: «Определение характеристик океанских внутренних волн по их проявлениям в спутниковых радиолокационных снимках морской поверхности» Заявка № 2012618623. Дата поступления 10 октября 2012г. Зарегистрировано в Реестре программ для ЭВМ 26 ноября 2012г.</a:t>
            </a:r>
            <a:endParaRPr lang="en-US" sz="1600" dirty="0" smtClean="0">
              <a:solidFill>
                <a:schemeClr val="tx1"/>
              </a:solidFill>
            </a:endParaRPr>
          </a:p>
          <a:p>
            <a:pPr lvl="0">
              <a:buNone/>
            </a:pPr>
            <a:r>
              <a:rPr lang="ru-RU" sz="1600" dirty="0" smtClean="0">
                <a:solidFill>
                  <a:schemeClr val="tx1"/>
                </a:solidFill>
              </a:rPr>
              <a:t>Зимин А.В., Козлов И.Е., </a:t>
            </a:r>
            <a:r>
              <a:rPr lang="ru-RU" sz="1600" b="1" dirty="0" smtClean="0">
                <a:solidFill>
                  <a:schemeClr val="tx1"/>
                </a:solidFill>
              </a:rPr>
              <a:t>Мясоедов А.Г.</a:t>
            </a:r>
            <a:r>
              <a:rPr lang="ru-RU" sz="1600" dirty="0" smtClean="0">
                <a:solidFill>
                  <a:schemeClr val="tx1"/>
                </a:solidFill>
              </a:rPr>
              <a:t>, Мохнаткин Ф.Ю. Свидетельство о государственной регистрации базы данных №2012621188 «Проявления внутренних волн по данным контактных и спутниковых наблюдений в Белом море в 2010 году (ВВ БМ 2010)» Заявка № 2012621065. Дата поступления 9 октября 2012г. Зарегистрировано в Реестре баз данных 19 ноября 2012г.</a:t>
            </a:r>
            <a:endParaRPr lang="en-US" sz="1600" dirty="0">
              <a:solidFill>
                <a:schemeClr val="tx1"/>
              </a:solidFill>
            </a:endParaRPr>
          </a:p>
        </p:txBody>
      </p:sp>
    </p:spTree>
    <p:extLst>
      <p:ext uri="{BB962C8B-B14F-4D97-AF65-F5344CB8AC3E}">
        <p14:creationId xmlns:p14="http://schemas.microsoft.com/office/powerpoint/2010/main" val="16683221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171398"/>
            <a:ext cx="8229600" cy="1252537"/>
          </a:xfrm>
        </p:spPr>
        <p:txBody>
          <a:bodyPr>
            <a:noAutofit/>
          </a:bodyPr>
          <a:lstStyle/>
          <a:p>
            <a:r>
              <a:rPr lang="ru-RU" sz="4000" dirty="0" smtClean="0"/>
              <a:t>Внедрение результатов работы</a:t>
            </a:r>
            <a:endParaRPr lang="en-US" sz="4000" dirty="0"/>
          </a:p>
        </p:txBody>
      </p:sp>
      <p:sp>
        <p:nvSpPr>
          <p:cNvPr id="3" name="Объект 2"/>
          <p:cNvSpPr>
            <a:spLocks noGrp="1"/>
          </p:cNvSpPr>
          <p:nvPr>
            <p:ph idx="4294967295"/>
          </p:nvPr>
        </p:nvSpPr>
        <p:spPr>
          <a:xfrm>
            <a:off x="224644" y="762000"/>
            <a:ext cx="8694712" cy="5867400"/>
          </a:xfrm>
        </p:spPr>
        <p:txBody>
          <a:bodyPr>
            <a:noAutofit/>
          </a:bodyPr>
          <a:lstStyle/>
          <a:p>
            <a:r>
              <a:rPr lang="ru-RU" sz="1600" dirty="0" smtClean="0">
                <a:solidFill>
                  <a:schemeClr val="tx1"/>
                </a:solidFill>
              </a:rPr>
              <a:t>Полученные научные результаты реализованы в виде алгоритмов и элементов программного обеспечения и использованы для обработки данных радиолокаторов с синтезированной апертурой (РСА) и оптических изображений, а также восстановления статистических параметров поверхности Океана.</a:t>
            </a:r>
            <a:endParaRPr lang="en-US" sz="1600" dirty="0" smtClean="0">
              <a:solidFill>
                <a:schemeClr val="tx1"/>
              </a:solidFill>
            </a:endParaRPr>
          </a:p>
          <a:p>
            <a:endParaRPr lang="en-US" sz="1600" dirty="0" smtClean="0">
              <a:solidFill>
                <a:schemeClr val="tx1"/>
              </a:solidFill>
            </a:endParaRPr>
          </a:p>
          <a:p>
            <a:r>
              <a:rPr lang="en-US" sz="1600" dirty="0" smtClean="0">
                <a:solidFill>
                  <a:schemeClr val="tx1"/>
                </a:solidFill>
              </a:rPr>
              <a:t>П</a:t>
            </a:r>
            <a:r>
              <a:rPr lang="ru-RU" sz="1600" dirty="0" smtClean="0">
                <a:solidFill>
                  <a:schemeClr val="tx1"/>
                </a:solidFill>
              </a:rPr>
              <a:t>редложенные </a:t>
            </a:r>
            <a:r>
              <a:rPr lang="ru-RU" sz="1600" dirty="0">
                <a:solidFill>
                  <a:schemeClr val="tx1"/>
                </a:solidFill>
              </a:rPr>
              <a:t>алгоритмы и методики были апробированы и внедрены в Международном центре по окружающей среде и дистанционному зондированию им. Нансена (</a:t>
            </a:r>
            <a:r>
              <a:rPr lang="en-US" sz="1600" dirty="0">
                <a:solidFill>
                  <a:schemeClr val="tx1"/>
                </a:solidFill>
              </a:rPr>
              <a:t>NIERSC</a:t>
            </a:r>
            <a:r>
              <a:rPr lang="ru-RU" sz="1600" dirty="0">
                <a:solidFill>
                  <a:schemeClr val="tx1"/>
                </a:solidFill>
              </a:rPr>
              <a:t>), а также в Лаборатории Спутниковой Океанографии (ЛСО, на англ. </a:t>
            </a:r>
            <a:r>
              <a:rPr lang="en-US" sz="1600" dirty="0">
                <a:solidFill>
                  <a:schemeClr val="tx1"/>
                </a:solidFill>
              </a:rPr>
              <a:t>SOLab</a:t>
            </a:r>
            <a:r>
              <a:rPr lang="ru-RU" sz="1600" dirty="0">
                <a:solidFill>
                  <a:schemeClr val="tx1"/>
                </a:solidFill>
              </a:rPr>
              <a:t>) РГГМУ, в виде элементов спутникового информационного портала </a:t>
            </a:r>
            <a:r>
              <a:rPr lang="en-US" sz="1600" dirty="0">
                <a:solidFill>
                  <a:schemeClr val="tx1"/>
                </a:solidFill>
              </a:rPr>
              <a:t>SATIN</a:t>
            </a:r>
            <a:r>
              <a:rPr lang="ru-RU" sz="1600" dirty="0">
                <a:solidFill>
                  <a:schemeClr val="tx1"/>
                </a:solidFill>
              </a:rPr>
              <a:t> (от англ. </a:t>
            </a:r>
            <a:r>
              <a:rPr lang="en-US" sz="1600" b="1" i="1" dirty="0">
                <a:solidFill>
                  <a:schemeClr val="tx1"/>
                </a:solidFill>
              </a:rPr>
              <a:t>SAT</a:t>
            </a:r>
            <a:r>
              <a:rPr lang="en-US" sz="1600" dirty="0">
                <a:solidFill>
                  <a:schemeClr val="tx1"/>
                </a:solidFill>
              </a:rPr>
              <a:t>ellite Data Search and Manage </a:t>
            </a:r>
            <a:r>
              <a:rPr lang="en-US" sz="1600" b="1" i="1" dirty="0">
                <a:solidFill>
                  <a:schemeClr val="tx1"/>
                </a:solidFill>
              </a:rPr>
              <a:t>IN</a:t>
            </a:r>
            <a:r>
              <a:rPr lang="en-US" sz="1600" dirty="0">
                <a:solidFill>
                  <a:schemeClr val="tx1"/>
                </a:solidFill>
              </a:rPr>
              <a:t>formation Portal</a:t>
            </a:r>
            <a:r>
              <a:rPr lang="ru-RU" sz="1600" dirty="0">
                <a:solidFill>
                  <a:schemeClr val="tx1"/>
                </a:solidFill>
              </a:rPr>
              <a:t>), для поиска, получения, отображения, распространения и хранения данных дистанционного зондирования (</a:t>
            </a:r>
            <a:r>
              <a:rPr lang="ru-RU" sz="1600" u="sng" dirty="0">
                <a:solidFill>
                  <a:schemeClr val="tx1"/>
                </a:solidFill>
                <a:hlinkClick r:id="rId3"/>
              </a:rPr>
              <a:t>http://satin.rshu.ru/</a:t>
            </a:r>
            <a:r>
              <a:rPr lang="ru-RU" sz="1600" dirty="0">
                <a:solidFill>
                  <a:schemeClr val="tx1"/>
                </a:solidFill>
              </a:rPr>
              <a:t>), а также как элемент разрабатываемой синергетической платформы  </a:t>
            </a:r>
            <a:r>
              <a:rPr lang="en-US" sz="1600" dirty="0">
                <a:solidFill>
                  <a:schemeClr val="tx1"/>
                </a:solidFill>
              </a:rPr>
              <a:t>SYNTool</a:t>
            </a:r>
            <a:r>
              <a:rPr lang="ru-RU" sz="1600" dirty="0">
                <a:solidFill>
                  <a:schemeClr val="tx1"/>
                </a:solidFill>
              </a:rPr>
              <a:t> (</a:t>
            </a:r>
            <a:r>
              <a:rPr lang="ru-RU" sz="1600" u="sng" dirty="0">
                <a:solidFill>
                  <a:schemeClr val="tx1"/>
                </a:solidFill>
                <a:hlinkClick r:id="rId4"/>
              </a:rPr>
              <a:t>http://syntool.solab.rshu.ru/</a:t>
            </a:r>
            <a:r>
              <a:rPr lang="ru-RU" sz="1600" dirty="0">
                <a:solidFill>
                  <a:schemeClr val="tx1"/>
                </a:solidFill>
              </a:rPr>
              <a:t>) ЛСО РГГМУ</a:t>
            </a:r>
            <a:r>
              <a:rPr lang="ru-RU" sz="1600" dirty="0" smtClean="0">
                <a:solidFill>
                  <a:schemeClr val="tx1"/>
                </a:solidFill>
              </a:rPr>
              <a:t>.</a:t>
            </a:r>
            <a:endParaRPr lang="en-US" sz="1600" dirty="0" smtClean="0">
              <a:solidFill>
                <a:schemeClr val="tx1"/>
              </a:solidFill>
            </a:endParaRPr>
          </a:p>
          <a:p>
            <a:endParaRPr lang="en-US" sz="1600" dirty="0" smtClean="0">
              <a:solidFill>
                <a:schemeClr val="tx1"/>
              </a:solidFill>
            </a:endParaRPr>
          </a:p>
          <a:p>
            <a:r>
              <a:rPr lang="ru-RU" sz="1600" dirty="0" smtClean="0">
                <a:solidFill>
                  <a:schemeClr val="tx1"/>
                </a:solidFill>
              </a:rPr>
              <a:t>Предполагается </a:t>
            </a:r>
            <a:r>
              <a:rPr lang="ru-RU" sz="1600" dirty="0">
                <a:solidFill>
                  <a:schemeClr val="tx1"/>
                </a:solidFill>
              </a:rPr>
              <a:t>дальнейшее внедрение разработанной методики для оперативной обработки РСА и оптических данных, получаемых с действующих ИСЗ и ИСЗ, планируемых к запуску российским и зарубежными  космическими агентствами</a:t>
            </a:r>
            <a:r>
              <a:rPr lang="ru-RU" sz="1600" dirty="0" smtClean="0">
                <a:solidFill>
                  <a:schemeClr val="tx1"/>
                </a:solidFill>
              </a:rPr>
              <a:t>.</a:t>
            </a:r>
            <a:endParaRPr lang="en-US" sz="1600" dirty="0" smtClean="0">
              <a:solidFill>
                <a:schemeClr val="tx1"/>
              </a:solidFill>
            </a:endParaRPr>
          </a:p>
          <a:p>
            <a:endParaRPr lang="en-US" sz="1600" dirty="0" smtClean="0">
              <a:solidFill>
                <a:schemeClr val="tx1"/>
              </a:solidFill>
            </a:endParaRPr>
          </a:p>
          <a:p>
            <a:r>
              <a:rPr lang="ru-RU" sz="1600" dirty="0" smtClean="0">
                <a:solidFill>
                  <a:schemeClr val="tx1"/>
                </a:solidFill>
              </a:rPr>
              <a:t>По </a:t>
            </a:r>
            <a:r>
              <a:rPr lang="ru-RU" sz="1600" dirty="0">
                <a:solidFill>
                  <a:schemeClr val="tx1"/>
                </a:solidFill>
              </a:rPr>
              <a:t>результатам диссертационной работы можно утверждать, что, наиболее перспективным для мониторинга физических процессов в верхнем слое Океана является применение синергетического подхода РСА и оптических данных, позволяющего лучше понять как пути формирования спутниковых изображений, так и механизмы проявления океанических явлений на поверхности</a:t>
            </a:r>
            <a:r>
              <a:rPr lang="ru-RU" sz="1600" dirty="0" smtClean="0">
                <a:solidFill>
                  <a:schemeClr val="tx1"/>
                </a:solidFill>
              </a:rPr>
              <a:t>.</a:t>
            </a:r>
            <a:endParaRPr lang="en-US" sz="1600" dirty="0">
              <a:solidFill>
                <a:schemeClr val="tx1"/>
              </a:solidFill>
            </a:endParaRPr>
          </a:p>
        </p:txBody>
      </p:sp>
    </p:spTree>
    <p:extLst>
      <p:ext uri="{BB962C8B-B14F-4D97-AF65-F5344CB8AC3E}">
        <p14:creationId xmlns:p14="http://schemas.microsoft.com/office/powerpoint/2010/main" val="3302333773"/>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ALATEA\tethys\Documents\АСПИРАНТУРА\NIERSC\Projects\Glint Sevastopol 2011\DSC_0891.png"/>
          <p:cNvPicPr>
            <a:picLocks noChangeAspect="1" noChangeArrowheads="1"/>
          </p:cNvPicPr>
          <p:nvPr/>
        </p:nvPicPr>
        <p:blipFill>
          <a:blip r:embed="rId3"/>
          <a:srcRect l="6469" t="383" r="6469" b="2210"/>
          <a:stretch>
            <a:fillRect/>
          </a:stretch>
        </p:blipFill>
        <p:spPr bwMode="auto">
          <a:xfrm>
            <a:off x="0" y="0"/>
            <a:ext cx="9144000" cy="6858000"/>
          </a:xfrm>
          <a:prstGeom prst="rect">
            <a:avLst/>
          </a:prstGeom>
          <a:noFill/>
          <a:ln w="9525">
            <a:noFill/>
            <a:miter lim="800000"/>
            <a:headEnd/>
            <a:tailEnd/>
          </a:ln>
        </p:spPr>
      </p:pic>
      <p:sp>
        <p:nvSpPr>
          <p:cNvPr id="2" name="Заголовок 1"/>
          <p:cNvSpPr>
            <a:spLocks noGrp="1"/>
          </p:cNvSpPr>
          <p:nvPr>
            <p:ph type="title" idx="4294967295"/>
          </p:nvPr>
        </p:nvSpPr>
        <p:spPr>
          <a:xfrm>
            <a:off x="685800" y="1295400"/>
            <a:ext cx="7772400" cy="1524000"/>
          </a:xfrm>
        </p:spPr>
        <p:txBody>
          <a:bodyPr>
            <a:noAutofit/>
          </a:bodyPr>
          <a:lstStyle/>
          <a:p>
            <a:r>
              <a:rPr lang="ru-RU" sz="4000" dirty="0" smtClean="0"/>
              <a:t>Благодарности</a:t>
            </a:r>
            <a:endParaRPr lang="en-US" sz="4000" dirty="0"/>
          </a:p>
        </p:txBody>
      </p:sp>
      <p:sp>
        <p:nvSpPr>
          <p:cNvPr id="5" name="подпись"/>
          <p:cNvSpPr>
            <a:spLocks noChangeArrowheads="1"/>
          </p:cNvSpPr>
          <p:nvPr/>
        </p:nvSpPr>
        <p:spPr bwMode="auto">
          <a:xfrm>
            <a:off x="4" y="5935664"/>
            <a:ext cx="2647951" cy="923330"/>
          </a:xfrm>
          <a:prstGeom prst="rect">
            <a:avLst/>
          </a:prstGeom>
          <a:noFill/>
          <a:ln w="9525">
            <a:noFill/>
            <a:miter lim="800000"/>
            <a:headEnd/>
            <a:tailEnd/>
          </a:ln>
        </p:spPr>
        <p:txBody>
          <a:bodyPr>
            <a:spAutoFit/>
          </a:bodyPr>
          <a:lstStyle/>
          <a:p>
            <a:r>
              <a:rPr lang="ru-RU" dirty="0">
                <a:solidFill>
                  <a:schemeClr val="bg1"/>
                </a:solidFill>
              </a:rPr>
              <a:t>Солнечный блик с платформы в Кацивели, Сентябрь 2011г.</a:t>
            </a:r>
            <a:endParaRPr lang="en-US" dirty="0">
              <a:solidFill>
                <a:schemeClr val="bg1"/>
              </a:solidFill>
            </a:endParaRPr>
          </a:p>
        </p:txBody>
      </p:sp>
      <p:sp>
        <p:nvSpPr>
          <p:cNvPr id="10" name="Основное"/>
          <p:cNvSpPr/>
          <p:nvPr/>
        </p:nvSpPr>
        <p:spPr>
          <a:xfrm>
            <a:off x="76200" y="-1066800"/>
            <a:ext cx="3276600" cy="7848302"/>
          </a:xfrm>
          <a:prstGeom prst="rect">
            <a:avLst/>
          </a:prstGeom>
        </p:spPr>
        <p:txBody>
          <a:bodyPr wrap="square">
            <a:spAutoFit/>
          </a:bodyPr>
          <a:lstStyle/>
          <a:p>
            <a:r>
              <a:rPr lang="en-US" sz="2400" dirty="0" err="1" smtClean="0">
                <a:solidFill>
                  <a:schemeClr val="bg1"/>
                </a:solidFill>
              </a:rPr>
              <a:t>Кудрявцев</a:t>
            </a:r>
            <a:r>
              <a:rPr lang="en-US" sz="2400" dirty="0" smtClean="0">
                <a:solidFill>
                  <a:schemeClr val="bg1"/>
                </a:solidFill>
              </a:rPr>
              <a:t> В.Н.</a:t>
            </a:r>
          </a:p>
          <a:p>
            <a:endParaRPr lang="en-US" sz="2400" dirty="0" smtClean="0">
              <a:solidFill>
                <a:schemeClr val="bg1"/>
              </a:solidFill>
            </a:endParaRPr>
          </a:p>
          <a:p>
            <a:r>
              <a:rPr lang="en-US" sz="2400" dirty="0" smtClean="0">
                <a:solidFill>
                  <a:schemeClr val="bg1"/>
                </a:solidFill>
              </a:rPr>
              <a:t>† </a:t>
            </a:r>
            <a:r>
              <a:rPr lang="en-US" sz="2400" dirty="0" err="1" smtClean="0">
                <a:solidFill>
                  <a:schemeClr val="bg1"/>
                </a:solidFill>
              </a:rPr>
              <a:t>Акимов</a:t>
            </a:r>
            <a:r>
              <a:rPr lang="en-US" sz="2400" dirty="0" smtClean="0">
                <a:solidFill>
                  <a:schemeClr val="bg1"/>
                </a:solidFill>
              </a:rPr>
              <a:t> Д.</a:t>
            </a:r>
          </a:p>
          <a:p>
            <a:endParaRPr lang="en-US" sz="2400" dirty="0" smtClean="0">
              <a:solidFill>
                <a:schemeClr val="bg1"/>
              </a:solidFill>
            </a:endParaRPr>
          </a:p>
          <a:p>
            <a:r>
              <a:rPr lang="en-US" sz="2400" dirty="0" err="1" smtClean="0">
                <a:solidFill>
                  <a:schemeClr val="bg1"/>
                </a:solidFill>
              </a:rPr>
              <a:t>Ефимов</a:t>
            </a:r>
            <a:r>
              <a:rPr lang="en-US" sz="2400" dirty="0" smtClean="0">
                <a:solidFill>
                  <a:schemeClr val="bg1"/>
                </a:solidFill>
              </a:rPr>
              <a:t> С.</a:t>
            </a:r>
          </a:p>
          <a:p>
            <a:endParaRPr lang="en-US" sz="2400" dirty="0" smtClean="0">
              <a:solidFill>
                <a:schemeClr val="bg1"/>
              </a:solidFill>
            </a:endParaRPr>
          </a:p>
          <a:p>
            <a:r>
              <a:rPr lang="en-US" sz="2400" dirty="0" err="1" smtClean="0">
                <a:solidFill>
                  <a:schemeClr val="bg1"/>
                </a:solidFill>
              </a:rPr>
              <a:t>Коросов</a:t>
            </a:r>
            <a:r>
              <a:rPr lang="en-US" sz="2400" dirty="0" smtClean="0">
                <a:solidFill>
                  <a:schemeClr val="bg1"/>
                </a:solidFill>
              </a:rPr>
              <a:t> А.</a:t>
            </a:r>
          </a:p>
          <a:p>
            <a:endParaRPr lang="en-US" sz="2400" dirty="0" smtClean="0">
              <a:solidFill>
                <a:schemeClr val="bg1"/>
              </a:solidFill>
            </a:endParaRPr>
          </a:p>
          <a:p>
            <a:r>
              <a:rPr lang="en-US" sz="2400" dirty="0" err="1" smtClean="0">
                <a:solidFill>
                  <a:schemeClr val="bg1"/>
                </a:solidFill>
              </a:rPr>
              <a:t>Морозов</a:t>
            </a:r>
            <a:r>
              <a:rPr lang="en-US" sz="2400" dirty="0" smtClean="0">
                <a:solidFill>
                  <a:schemeClr val="bg1"/>
                </a:solidFill>
              </a:rPr>
              <a:t> Е.</a:t>
            </a:r>
          </a:p>
          <a:p>
            <a:endParaRPr lang="en-US" sz="2400" dirty="0" smtClean="0">
              <a:solidFill>
                <a:schemeClr val="bg1"/>
              </a:solidFill>
            </a:endParaRPr>
          </a:p>
          <a:p>
            <a:r>
              <a:rPr lang="ru-RU" sz="2400" dirty="0" smtClean="0">
                <a:solidFill>
                  <a:schemeClr val="bg1"/>
                </a:solidFill>
              </a:rPr>
              <a:t>Заболотских Е.</a:t>
            </a:r>
            <a:r>
              <a:rPr lang="en-US" sz="2400" dirty="0" smtClean="0">
                <a:solidFill>
                  <a:schemeClr val="bg1"/>
                </a:solidFill>
              </a:rPr>
              <a:t>В.</a:t>
            </a:r>
          </a:p>
          <a:p>
            <a:endParaRPr lang="en-US" sz="2400" dirty="0" smtClean="0">
              <a:solidFill>
                <a:schemeClr val="bg1"/>
              </a:solidFill>
            </a:endParaRPr>
          </a:p>
          <a:p>
            <a:r>
              <a:rPr lang="ru-RU" sz="2400" dirty="0" smtClean="0">
                <a:solidFill>
                  <a:schemeClr val="bg1"/>
                </a:solidFill>
              </a:rPr>
              <a:t>Козлов И.</a:t>
            </a:r>
          </a:p>
          <a:p>
            <a:endParaRPr lang="ru-RU" sz="2400" dirty="0">
              <a:solidFill>
                <a:schemeClr val="bg1"/>
              </a:solidFill>
            </a:endParaRPr>
          </a:p>
          <a:p>
            <a:r>
              <a:rPr lang="ru-RU" sz="2400" dirty="0" smtClean="0">
                <a:solidFill>
                  <a:schemeClr val="bg1"/>
                </a:solidFill>
              </a:rPr>
              <a:t>Сычев В.И.</a:t>
            </a:r>
          </a:p>
          <a:p>
            <a:endParaRPr lang="ru-RU" sz="2400" dirty="0">
              <a:solidFill>
                <a:schemeClr val="bg1"/>
              </a:solidFill>
            </a:endParaRPr>
          </a:p>
          <a:p>
            <a:r>
              <a:rPr lang="ru-RU" sz="2400" dirty="0" smtClean="0">
                <a:solidFill>
                  <a:schemeClr val="bg1"/>
                </a:solidFill>
              </a:rPr>
              <a:t>Коллард Ф.</a:t>
            </a:r>
          </a:p>
          <a:p>
            <a:endParaRPr lang="ru-RU" sz="2400" dirty="0">
              <a:solidFill>
                <a:schemeClr val="bg1"/>
              </a:solidFill>
            </a:endParaRPr>
          </a:p>
          <a:p>
            <a:r>
              <a:rPr lang="ru-RU" sz="2400" dirty="0" err="1" smtClean="0">
                <a:solidFill>
                  <a:schemeClr val="bg1"/>
                </a:solidFill>
              </a:rPr>
              <a:t>Йонни</a:t>
            </a:r>
            <a:r>
              <a:rPr lang="ru-RU" sz="2400" dirty="0" smtClean="0">
                <a:solidFill>
                  <a:schemeClr val="bg1"/>
                </a:solidFill>
              </a:rPr>
              <a:t> Й.</a:t>
            </a:r>
            <a:endParaRPr lang="en-US" sz="2400" dirty="0" smtClean="0">
              <a:solidFill>
                <a:schemeClr val="bg1"/>
              </a:solidFill>
            </a:endParaRPr>
          </a:p>
          <a:p>
            <a:endParaRPr lang="en-US" sz="2400" dirty="0">
              <a:solidFill>
                <a:schemeClr val="bg1"/>
              </a:solidFill>
            </a:endParaRPr>
          </a:p>
          <a:p>
            <a:r>
              <a:rPr lang="ru-RU" sz="2400" dirty="0">
                <a:solidFill>
                  <a:schemeClr val="bg1"/>
                </a:solidFill>
              </a:rPr>
              <a:t>Шапрон Б</a:t>
            </a:r>
            <a:r>
              <a:rPr lang="ru-RU" sz="2400" dirty="0" smtClean="0">
                <a:solidFill>
                  <a:schemeClr val="bg1"/>
                </a:solidFill>
              </a:rPr>
              <a:t>.</a:t>
            </a:r>
            <a:endParaRPr lang="ru-RU" sz="2400" dirty="0">
              <a:solidFill>
                <a:schemeClr val="bg1"/>
              </a:solidFill>
            </a:endParaRPr>
          </a:p>
        </p:txBody>
      </p:sp>
      <p:sp>
        <p:nvSpPr>
          <p:cNvPr id="11" name="Отзывы"/>
          <p:cNvSpPr/>
          <p:nvPr/>
        </p:nvSpPr>
        <p:spPr>
          <a:xfrm>
            <a:off x="5715000" y="-1066800"/>
            <a:ext cx="3352800" cy="7478970"/>
          </a:xfrm>
          <a:prstGeom prst="rect">
            <a:avLst/>
          </a:prstGeom>
        </p:spPr>
        <p:txBody>
          <a:bodyPr wrap="square">
            <a:spAutoFit/>
          </a:bodyPr>
          <a:lstStyle/>
          <a:p>
            <a:pPr algn="r"/>
            <a:r>
              <a:rPr lang="en-US" sz="2400" dirty="0" err="1" smtClean="0">
                <a:solidFill>
                  <a:schemeClr val="bg1"/>
                </a:solidFill>
              </a:rPr>
              <a:t>Ермаков</a:t>
            </a:r>
            <a:r>
              <a:rPr lang="en-US" sz="2400" dirty="0" smtClean="0">
                <a:solidFill>
                  <a:schemeClr val="bg1"/>
                </a:solidFill>
              </a:rPr>
              <a:t> С.А.</a:t>
            </a:r>
          </a:p>
          <a:p>
            <a:pPr algn="r"/>
            <a:endParaRPr lang="en-US" sz="2400" dirty="0" smtClean="0">
              <a:solidFill>
                <a:schemeClr val="bg1"/>
              </a:solidFill>
            </a:endParaRPr>
          </a:p>
          <a:p>
            <a:pPr algn="r"/>
            <a:r>
              <a:rPr lang="en-US" sz="2400" dirty="0" err="1" smtClean="0">
                <a:solidFill>
                  <a:schemeClr val="bg1"/>
                </a:solidFill>
              </a:rPr>
              <a:t>Лаврова</a:t>
            </a:r>
            <a:r>
              <a:rPr lang="en-US" sz="2400" dirty="0" smtClean="0">
                <a:solidFill>
                  <a:schemeClr val="bg1"/>
                </a:solidFill>
              </a:rPr>
              <a:t> О.Ю.</a:t>
            </a:r>
          </a:p>
          <a:p>
            <a:pPr algn="r"/>
            <a:endParaRPr lang="en-US" sz="2400" dirty="0" smtClean="0">
              <a:solidFill>
                <a:schemeClr val="bg1"/>
              </a:solidFill>
            </a:endParaRPr>
          </a:p>
          <a:p>
            <a:pPr algn="r"/>
            <a:r>
              <a:rPr lang="en-US" sz="2400" dirty="0" err="1" smtClean="0">
                <a:solidFill>
                  <a:schemeClr val="bg1"/>
                </a:solidFill>
              </a:rPr>
              <a:t>Мелентьев</a:t>
            </a:r>
            <a:r>
              <a:rPr lang="en-US" sz="2400" dirty="0" smtClean="0">
                <a:solidFill>
                  <a:schemeClr val="bg1"/>
                </a:solidFill>
              </a:rPr>
              <a:t> В.В.</a:t>
            </a:r>
          </a:p>
          <a:p>
            <a:pPr algn="r"/>
            <a:endParaRPr lang="en-US" sz="2400" dirty="0" smtClean="0">
              <a:solidFill>
                <a:schemeClr val="bg1"/>
              </a:solidFill>
            </a:endParaRPr>
          </a:p>
          <a:p>
            <a:pPr algn="r"/>
            <a:r>
              <a:rPr lang="en-US" sz="2400" dirty="0" err="1" smtClean="0">
                <a:solidFill>
                  <a:schemeClr val="bg1"/>
                </a:solidFill>
              </a:rPr>
              <a:t>Митник</a:t>
            </a:r>
            <a:r>
              <a:rPr lang="en-US" sz="2400" dirty="0" smtClean="0">
                <a:solidFill>
                  <a:schemeClr val="bg1"/>
                </a:solidFill>
              </a:rPr>
              <a:t> Л.М.</a:t>
            </a:r>
          </a:p>
          <a:p>
            <a:pPr algn="r"/>
            <a:endParaRPr lang="en-US" sz="2400" dirty="0" smtClean="0">
              <a:solidFill>
                <a:schemeClr val="bg1"/>
              </a:solidFill>
            </a:endParaRPr>
          </a:p>
          <a:p>
            <a:pPr algn="r"/>
            <a:r>
              <a:rPr lang="en-US" sz="2400" dirty="0" err="1" smtClean="0">
                <a:solidFill>
                  <a:schemeClr val="bg1"/>
                </a:solidFill>
              </a:rPr>
              <a:t>Репина</a:t>
            </a:r>
            <a:r>
              <a:rPr lang="en-US" sz="2400" dirty="0" smtClean="0">
                <a:solidFill>
                  <a:schemeClr val="bg1"/>
                </a:solidFill>
              </a:rPr>
              <a:t> И.А.</a:t>
            </a:r>
          </a:p>
          <a:p>
            <a:pPr algn="r"/>
            <a:endParaRPr lang="en-US" sz="2400" dirty="0" smtClean="0">
              <a:solidFill>
                <a:schemeClr val="bg1"/>
              </a:solidFill>
            </a:endParaRPr>
          </a:p>
          <a:p>
            <a:pPr algn="r"/>
            <a:r>
              <a:rPr lang="en-US" sz="2400" dirty="0" err="1" smtClean="0">
                <a:solidFill>
                  <a:schemeClr val="bg1"/>
                </a:solidFill>
              </a:rPr>
              <a:t>Решняк</a:t>
            </a:r>
            <a:r>
              <a:rPr lang="en-US" sz="2400" dirty="0" smtClean="0">
                <a:solidFill>
                  <a:schemeClr val="bg1"/>
                </a:solidFill>
              </a:rPr>
              <a:t> В.И.</a:t>
            </a:r>
            <a:endParaRPr lang="ru-RU" sz="2400" dirty="0" smtClean="0">
              <a:solidFill>
                <a:schemeClr val="bg1"/>
              </a:solidFill>
            </a:endParaRPr>
          </a:p>
          <a:p>
            <a:pPr algn="r"/>
            <a:endParaRPr lang="ru-RU" sz="2400" dirty="0">
              <a:solidFill>
                <a:schemeClr val="bg1"/>
              </a:solidFill>
            </a:endParaRPr>
          </a:p>
          <a:p>
            <a:pPr algn="r"/>
            <a:r>
              <a:rPr lang="ru-RU" sz="2400" dirty="0" smtClean="0">
                <a:solidFill>
                  <a:schemeClr val="bg1"/>
                </a:solidFill>
              </a:rPr>
              <a:t>Станичный С.В.</a:t>
            </a:r>
          </a:p>
          <a:p>
            <a:pPr algn="r"/>
            <a:endParaRPr lang="en-US" sz="2400" dirty="0" smtClean="0">
              <a:solidFill>
                <a:schemeClr val="bg1"/>
              </a:solidFill>
            </a:endParaRPr>
          </a:p>
          <a:p>
            <a:pPr algn="r"/>
            <a:endParaRPr lang="ru-RU" sz="2400" dirty="0">
              <a:solidFill>
                <a:schemeClr val="bg1"/>
              </a:solidFill>
            </a:endParaRPr>
          </a:p>
          <a:p>
            <a:pPr algn="r"/>
            <a:r>
              <a:rPr lang="en-US" sz="2400" dirty="0" smtClean="0">
                <a:solidFill>
                  <a:schemeClr val="bg1"/>
                </a:solidFill>
              </a:rPr>
              <a:t>NIERSC/NERSC,</a:t>
            </a:r>
          </a:p>
          <a:p>
            <a:pPr algn="r"/>
            <a:r>
              <a:rPr lang="en-US" sz="2400" dirty="0" smtClean="0">
                <a:solidFill>
                  <a:schemeClr val="bg1"/>
                </a:solidFill>
              </a:rPr>
              <a:t>IFREMER,</a:t>
            </a:r>
          </a:p>
          <a:p>
            <a:pPr algn="r"/>
            <a:r>
              <a:rPr lang="ru-RU" sz="2400" dirty="0" smtClean="0">
                <a:solidFill>
                  <a:schemeClr val="bg1"/>
                </a:solidFill>
              </a:rPr>
              <a:t>РГГМУ, </a:t>
            </a:r>
          </a:p>
          <a:p>
            <a:pPr algn="r"/>
            <a:r>
              <a:rPr lang="ru-RU" sz="2400" dirty="0" smtClean="0">
                <a:solidFill>
                  <a:schemeClr val="bg1"/>
                </a:solidFill>
              </a:rPr>
              <a:t>МГИ,</a:t>
            </a:r>
          </a:p>
          <a:p>
            <a:pPr algn="r"/>
            <a:r>
              <a:rPr lang="ru-RU" sz="2400" dirty="0" smtClean="0">
                <a:solidFill>
                  <a:schemeClr val="bg1"/>
                </a:solidFill>
              </a:rPr>
              <a:t>МГУ</a:t>
            </a:r>
            <a:endParaRPr lang="ru-RU" sz="2400" dirty="0">
              <a:solidFill>
                <a:schemeClr val="bg1"/>
              </a:solidFill>
            </a:endParaRPr>
          </a:p>
        </p:txBody>
      </p:sp>
      <p:sp>
        <p:nvSpPr>
          <p:cNvPr id="7" name="Марина и Кира"/>
          <p:cNvSpPr/>
          <p:nvPr/>
        </p:nvSpPr>
        <p:spPr>
          <a:xfrm>
            <a:off x="609600" y="2590802"/>
            <a:ext cx="7924800" cy="1200329"/>
          </a:xfrm>
          <a:prstGeom prst="rect">
            <a:avLst/>
          </a:prstGeom>
        </p:spPr>
        <p:txBody>
          <a:bodyPr wrap="square">
            <a:spAutoFit/>
          </a:bodyPr>
          <a:lstStyle/>
          <a:p>
            <a:pPr algn="ctr"/>
            <a:r>
              <a:rPr lang="ru-RU" sz="2400" dirty="0" smtClean="0">
                <a:solidFill>
                  <a:schemeClr val="bg1"/>
                </a:solidFill>
              </a:rPr>
              <a:t>Огромное спасибо и самые сердечные слова благодарности</a:t>
            </a:r>
            <a:r>
              <a:rPr lang="en-US" sz="2400" dirty="0" smtClean="0">
                <a:solidFill>
                  <a:schemeClr val="bg1"/>
                </a:solidFill>
              </a:rPr>
              <a:t> </a:t>
            </a:r>
            <a:r>
              <a:rPr lang="ru-RU" sz="2400" dirty="0" smtClean="0">
                <a:solidFill>
                  <a:schemeClr val="bg1"/>
                </a:solidFill>
              </a:rPr>
              <a:t>моим родителям,</a:t>
            </a:r>
          </a:p>
          <a:p>
            <a:pPr algn="ctr"/>
            <a:r>
              <a:rPr lang="en-US" sz="2400" dirty="0" smtClean="0">
                <a:solidFill>
                  <a:schemeClr val="bg1"/>
                </a:solidFill>
              </a:rPr>
              <a:t>супруге  </a:t>
            </a:r>
            <a:r>
              <a:rPr lang="ru-RU" sz="2400" b="1" dirty="0" smtClean="0">
                <a:solidFill>
                  <a:schemeClr val="bg1"/>
                </a:solidFill>
              </a:rPr>
              <a:t>Марине</a:t>
            </a:r>
            <a:r>
              <a:rPr lang="en-US" sz="2400" dirty="0" smtClean="0">
                <a:solidFill>
                  <a:schemeClr val="bg1"/>
                </a:solidFill>
              </a:rPr>
              <a:t> и </a:t>
            </a:r>
            <a:r>
              <a:rPr lang="ru-RU" sz="2400" dirty="0" smtClean="0">
                <a:solidFill>
                  <a:schemeClr val="bg1"/>
                </a:solidFill>
              </a:rPr>
              <a:t>дочке </a:t>
            </a:r>
            <a:r>
              <a:rPr lang="ru-RU" sz="2400" b="1" dirty="0" smtClean="0">
                <a:solidFill>
                  <a:schemeClr val="bg1"/>
                </a:solidFill>
              </a:rPr>
              <a:t>Кир</a:t>
            </a:r>
            <a:r>
              <a:rPr lang="en-US" sz="2400" b="1" dirty="0" smtClean="0">
                <a:solidFill>
                  <a:schemeClr val="bg1"/>
                </a:solidFill>
              </a:rPr>
              <a:t>е</a:t>
            </a:r>
            <a:endParaRPr lang="ru-RU" sz="2400" b="1" dirty="0">
              <a:solidFill>
                <a:schemeClr val="bg1"/>
              </a:solidFill>
            </a:endParaRPr>
          </a:p>
        </p:txBody>
      </p:sp>
      <p:sp>
        <p:nvSpPr>
          <p:cNvPr id="8" name="Остальные"/>
          <p:cNvSpPr/>
          <p:nvPr/>
        </p:nvSpPr>
        <p:spPr>
          <a:xfrm>
            <a:off x="609600" y="2598006"/>
            <a:ext cx="7924800" cy="830997"/>
          </a:xfrm>
          <a:prstGeom prst="rect">
            <a:avLst/>
          </a:prstGeom>
        </p:spPr>
        <p:txBody>
          <a:bodyPr wrap="square">
            <a:spAutoFit/>
          </a:bodyPr>
          <a:lstStyle/>
          <a:p>
            <a:pPr algn="ctr"/>
            <a:r>
              <a:rPr lang="ru-RU" sz="2400" dirty="0" smtClean="0">
                <a:solidFill>
                  <a:schemeClr val="bg1"/>
                </a:solidFill>
              </a:rPr>
              <a:t>Спасибо моим коллегам и многим другим, чьи имена не вместились на один слайд</a:t>
            </a:r>
            <a:endParaRPr lang="ru-RU" sz="2400" b="1" dirty="0">
              <a:solidFill>
                <a:schemeClr val="bg1"/>
              </a:solidFill>
            </a:endParaRPr>
          </a:p>
        </p:txBody>
      </p:sp>
      <p:sp>
        <p:nvSpPr>
          <p:cNvPr id="9" name="Гранты"/>
          <p:cNvSpPr/>
          <p:nvPr/>
        </p:nvSpPr>
        <p:spPr>
          <a:xfrm>
            <a:off x="762000" y="2286000"/>
            <a:ext cx="7924800" cy="1569660"/>
          </a:xfrm>
          <a:prstGeom prst="rect">
            <a:avLst/>
          </a:prstGeom>
        </p:spPr>
        <p:txBody>
          <a:bodyPr wrap="square">
            <a:spAutoFit/>
          </a:bodyPr>
          <a:lstStyle/>
          <a:p>
            <a:pPr algn="ctr"/>
            <a:r>
              <a:rPr lang="ru-RU" sz="2400" dirty="0" smtClean="0">
                <a:solidFill>
                  <a:schemeClr val="bg1"/>
                </a:solidFill>
              </a:rPr>
              <a:t>На начальном этапе работа поддерживалась программой поддержки молодых специалистов фонда Нансен-Центр</a:t>
            </a:r>
          </a:p>
          <a:p>
            <a:pPr algn="ctr"/>
            <a:r>
              <a:rPr lang="ru-RU" sz="2400" b="1" dirty="0" smtClean="0">
                <a:solidFill>
                  <a:schemeClr val="bg1"/>
                </a:solidFill>
              </a:rPr>
              <a:t>Работа выполнена в рамках и непосредственном участии в проекте Мега-Грант</a:t>
            </a:r>
            <a:endParaRPr lang="ru-RU" sz="2400" b="1" dirty="0">
              <a:solidFill>
                <a:schemeClr val="bg1"/>
              </a:solidFill>
            </a:endParaRPr>
          </a:p>
        </p:txBody>
      </p:sp>
    </p:spTree>
    <p:extLst>
      <p:ext uri="{BB962C8B-B14F-4D97-AF65-F5344CB8AC3E}">
        <p14:creationId xmlns:p14="http://schemas.microsoft.com/office/powerpoint/2010/main" val="2650785243"/>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21000" fill="hold"/>
                                        <p:tgtEl>
                                          <p:spTgt spid="10"/>
                                        </p:tgtEl>
                                        <p:attrNameLst>
                                          <p:attrName>ppt_x</p:attrName>
                                        </p:attrNameLst>
                                      </p:cBhvr>
                                      <p:tavLst>
                                        <p:tav tm="0">
                                          <p:val>
                                            <p:strVal val="#ppt_x"/>
                                          </p:val>
                                        </p:tav>
                                        <p:tav tm="100000">
                                          <p:val>
                                            <p:strVal val="#ppt_x"/>
                                          </p:val>
                                        </p:tav>
                                      </p:tavLst>
                                    </p:anim>
                                    <p:anim calcmode="lin" valueType="num">
                                      <p:cBhvr>
                                        <p:cTn id="8" dur="21000" fill="hold"/>
                                        <p:tgtEl>
                                          <p:spTgt spid="10"/>
                                        </p:tgtEl>
                                        <p:attrNameLst>
                                          <p:attrName>ppt_y</p:attrName>
                                        </p:attrNameLst>
                                      </p:cBhvr>
                                      <p:tavLst>
                                        <p:tav tm="0">
                                          <p:val>
                                            <p:strVal val="#ppt_y+1"/>
                                          </p:val>
                                        </p:tav>
                                        <p:tav tm="100000">
                                          <p:val>
                                            <p:strVal val="#ppt_y-1"/>
                                          </p:val>
                                        </p:tav>
                                      </p:tavLst>
                                    </p:anim>
                                  </p:childTnLst>
                                </p:cTn>
                              </p:par>
                              <p:par>
                                <p:cTn id="9" presetID="28"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21000" fill="hold"/>
                                        <p:tgtEl>
                                          <p:spTgt spid="11"/>
                                        </p:tgtEl>
                                        <p:attrNameLst>
                                          <p:attrName>ppt_x</p:attrName>
                                        </p:attrNameLst>
                                      </p:cBhvr>
                                      <p:tavLst>
                                        <p:tav tm="0">
                                          <p:val>
                                            <p:strVal val="#ppt_x"/>
                                          </p:val>
                                        </p:tav>
                                        <p:tav tm="100000">
                                          <p:val>
                                            <p:strVal val="#ppt_x"/>
                                          </p:val>
                                        </p:tav>
                                      </p:tavLst>
                                    </p:anim>
                                    <p:anim calcmode="lin" valueType="num">
                                      <p:cBhvr>
                                        <p:cTn id="12" dur="21000" fill="hold"/>
                                        <p:tgtEl>
                                          <p:spTgt spid="11"/>
                                        </p:tgtEl>
                                        <p:attrNameLst>
                                          <p:attrName>ppt_y</p:attrName>
                                        </p:attrNameLst>
                                      </p:cBhvr>
                                      <p:tavLst>
                                        <p:tav tm="0">
                                          <p:val>
                                            <p:strVal val="#ppt_y+1"/>
                                          </p:val>
                                        </p:tav>
                                        <p:tav tm="100000">
                                          <p:val>
                                            <p:strVal val="#ppt_y-1"/>
                                          </p:val>
                                        </p:tav>
                                      </p:tavLst>
                                    </p:anim>
                                  </p:childTnLst>
                                </p:cTn>
                              </p:par>
                            </p:childTnLst>
                          </p:cTn>
                        </p:par>
                        <p:par>
                          <p:cTn id="13" fill="hold">
                            <p:stCondLst>
                              <p:cond delay="21000"/>
                            </p:stCondLst>
                            <p:childTnLst>
                              <p:par>
                                <p:cTn id="14" presetID="9" presetClass="entr" presetSubtype="0" fill="hold" grpId="1"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1000"/>
                                        <p:tgtEl>
                                          <p:spTgt spid="8"/>
                                        </p:tgtEl>
                                      </p:cBhvr>
                                    </p:animEffect>
                                  </p:childTnLst>
                                </p:cTn>
                              </p:par>
                            </p:childTnLst>
                          </p:cTn>
                        </p:par>
                        <p:par>
                          <p:cTn id="17" fill="hold">
                            <p:stCondLst>
                              <p:cond delay="22000"/>
                            </p:stCondLst>
                            <p:childTnLst>
                              <p:par>
                                <p:cTn id="18" presetID="9" presetClass="exit" presetSubtype="0" fill="hold" grpId="0" nodeType="afterEffect">
                                  <p:stCondLst>
                                    <p:cond delay="3000"/>
                                  </p:stCondLst>
                                  <p:childTnLst>
                                    <p:animEffect transition="out" filter="dissolve">
                                      <p:cBhvr>
                                        <p:cTn id="19" dur="1000"/>
                                        <p:tgtEl>
                                          <p:spTgt spid="8"/>
                                        </p:tgtEl>
                                      </p:cBhvr>
                                    </p:animEffect>
                                    <p:set>
                                      <p:cBhvr>
                                        <p:cTn id="20" dur="1" fill="hold">
                                          <p:stCondLst>
                                            <p:cond delay="999"/>
                                          </p:stCondLst>
                                        </p:cTn>
                                        <p:tgtEl>
                                          <p:spTgt spid="8"/>
                                        </p:tgtEl>
                                        <p:attrNameLst>
                                          <p:attrName>style.visibility</p:attrName>
                                        </p:attrNameLst>
                                      </p:cBhvr>
                                      <p:to>
                                        <p:strVal val="hidden"/>
                                      </p:to>
                                    </p:set>
                                  </p:childTnLst>
                                </p:cTn>
                              </p:par>
                            </p:childTnLst>
                          </p:cTn>
                        </p:par>
                        <p:par>
                          <p:cTn id="21" fill="hold">
                            <p:stCondLst>
                              <p:cond delay="26000"/>
                            </p:stCondLst>
                            <p:childTnLst>
                              <p:par>
                                <p:cTn id="22" presetID="9" presetClass="entr" presetSubtype="0" fill="hold" grpId="1"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dissolve">
                                      <p:cBhvr>
                                        <p:cTn id="24" dur="1500"/>
                                        <p:tgtEl>
                                          <p:spTgt spid="9"/>
                                        </p:tgtEl>
                                      </p:cBhvr>
                                    </p:animEffect>
                                  </p:childTnLst>
                                </p:cTn>
                              </p:par>
                            </p:childTnLst>
                          </p:cTn>
                        </p:par>
                        <p:par>
                          <p:cTn id="25" fill="hold">
                            <p:stCondLst>
                              <p:cond delay="27500"/>
                            </p:stCondLst>
                            <p:childTnLst>
                              <p:par>
                                <p:cTn id="26" presetID="9" presetClass="exit" presetSubtype="0" fill="hold" grpId="0" nodeType="afterEffect">
                                  <p:stCondLst>
                                    <p:cond delay="3000"/>
                                  </p:stCondLst>
                                  <p:childTnLst>
                                    <p:animEffect transition="out" filter="dissolve">
                                      <p:cBhvr>
                                        <p:cTn id="27" dur="1000"/>
                                        <p:tgtEl>
                                          <p:spTgt spid="9"/>
                                        </p:tgtEl>
                                      </p:cBhvr>
                                    </p:animEffect>
                                    <p:set>
                                      <p:cBhvr>
                                        <p:cTn id="28" dur="1" fill="hold">
                                          <p:stCondLst>
                                            <p:cond delay="999"/>
                                          </p:stCondLst>
                                        </p:cTn>
                                        <p:tgtEl>
                                          <p:spTgt spid="9"/>
                                        </p:tgtEl>
                                        <p:attrNameLst>
                                          <p:attrName>style.visibility</p:attrName>
                                        </p:attrNameLst>
                                      </p:cBhvr>
                                      <p:to>
                                        <p:strVal val="hidden"/>
                                      </p:to>
                                    </p:set>
                                  </p:childTnLst>
                                </p:cTn>
                              </p:par>
                            </p:childTnLst>
                          </p:cTn>
                        </p:par>
                        <p:par>
                          <p:cTn id="29" fill="hold">
                            <p:stCondLst>
                              <p:cond delay="31500"/>
                            </p:stCondLst>
                            <p:childTnLst>
                              <p:par>
                                <p:cTn id="30" presetID="9" presetClass="entr" presetSubtype="0" fill="hold" grpId="1"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dissolve">
                                      <p:cBhvr>
                                        <p:cTn id="32" dur="1000"/>
                                        <p:tgtEl>
                                          <p:spTgt spid="7"/>
                                        </p:tgtEl>
                                      </p:cBhvr>
                                    </p:animEffect>
                                  </p:childTnLst>
                                </p:cTn>
                              </p:par>
                            </p:childTnLst>
                          </p:cTn>
                        </p:par>
                        <p:par>
                          <p:cTn id="33" fill="hold">
                            <p:stCondLst>
                              <p:cond delay="32500"/>
                            </p:stCondLst>
                            <p:childTnLst>
                              <p:par>
                                <p:cTn id="34" presetID="9" presetClass="exit" presetSubtype="0" fill="hold" grpId="0" nodeType="afterEffect">
                                  <p:stCondLst>
                                    <p:cond delay="3000"/>
                                  </p:stCondLst>
                                  <p:childTnLst>
                                    <p:animEffect transition="out" filter="dissolve">
                                      <p:cBhvr>
                                        <p:cTn id="35" dur="1000"/>
                                        <p:tgtEl>
                                          <p:spTgt spid="7"/>
                                        </p:tgtEl>
                                      </p:cBhvr>
                                    </p:animEffect>
                                    <p:set>
                                      <p:cBhvr>
                                        <p:cTn id="36" dur="1" fill="hold">
                                          <p:stCondLst>
                                            <p:cond delay="999"/>
                                          </p:stCondLst>
                                        </p:cTn>
                                        <p:tgtEl>
                                          <p:spTgt spid="7"/>
                                        </p:tgtEl>
                                        <p:attrNameLst>
                                          <p:attrName>style.visibility</p:attrName>
                                        </p:attrNameLst>
                                      </p:cBhvr>
                                      <p:to>
                                        <p:strVal val="hidden"/>
                                      </p:to>
                                    </p:set>
                                  </p:childTnLst>
                                </p:cTn>
                              </p:par>
                            </p:childTnLst>
                          </p:cTn>
                        </p:par>
                        <p:par>
                          <p:cTn id="37" fill="hold">
                            <p:stCondLst>
                              <p:cond delay="36500"/>
                            </p:stCondLst>
                            <p:childTnLst>
                              <p:par>
                                <p:cTn id="38" presetID="12" presetClass="exit" presetSubtype="4" fill="hold" grpId="0" nodeType="afterEffect">
                                  <p:stCondLst>
                                    <p:cond delay="0"/>
                                  </p:stCondLst>
                                  <p:childTnLst>
                                    <p:animEffect transition="out" filter="slide(fromBottom)">
                                      <p:cBhvr>
                                        <p:cTn id="39" dur="2000"/>
                                        <p:tgtEl>
                                          <p:spTgt spid="2"/>
                                        </p:tgtEl>
                                      </p:cBhvr>
                                    </p:animEffect>
                                    <p:set>
                                      <p:cBhvr>
                                        <p:cTn id="40"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uiExpand="1"/>
      <p:bldP spid="7" grpId="0"/>
      <p:bldP spid="7" grpId="1"/>
      <p:bldP spid="8" grpId="0"/>
      <p:bldP spid="8" grpId="1"/>
      <p:bldP spid="9" grpId="0"/>
      <p:bldP spid="9"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noChangeArrowheads="1"/>
          </p:cNvPicPr>
          <p:nvPr/>
        </p:nvPicPr>
        <p:blipFill>
          <a:blip r:embed="rId3"/>
          <a:srcRect/>
          <a:stretch>
            <a:fillRect/>
          </a:stretch>
        </p:blipFill>
        <p:spPr bwMode="auto">
          <a:xfrm>
            <a:off x="5665677" y="4267683"/>
            <a:ext cx="2512800" cy="2285519"/>
          </a:xfrm>
          <a:prstGeom prst="rect">
            <a:avLst/>
          </a:prstGeom>
          <a:noFill/>
          <a:ln w="9525">
            <a:noFill/>
            <a:round/>
            <a:headEnd/>
            <a:tailEnd/>
          </a:ln>
          <a:effectLst/>
        </p:spPr>
      </p:pic>
      <p:pic>
        <p:nvPicPr>
          <p:cNvPr id="7172" name="Picture 3"/>
          <p:cNvPicPr>
            <a:picLocks noChangeAspect="1" noChangeArrowheads="1"/>
          </p:cNvPicPr>
          <p:nvPr/>
        </p:nvPicPr>
        <p:blipFill>
          <a:blip r:embed="rId4"/>
          <a:srcRect/>
          <a:stretch>
            <a:fillRect/>
          </a:stretch>
        </p:blipFill>
        <p:spPr bwMode="auto">
          <a:xfrm>
            <a:off x="5327997" y="1675411"/>
            <a:ext cx="3188160" cy="2285519"/>
          </a:xfrm>
          <a:prstGeom prst="rect">
            <a:avLst/>
          </a:prstGeom>
          <a:noFill/>
          <a:ln w="9525">
            <a:noFill/>
            <a:round/>
            <a:headEnd/>
            <a:tailEnd/>
          </a:ln>
          <a:effectLst/>
        </p:spPr>
      </p:pic>
      <p:pic>
        <p:nvPicPr>
          <p:cNvPr id="7173" name="Picture 4"/>
          <p:cNvPicPr>
            <a:picLocks noChangeAspect="1" noChangeArrowheads="1"/>
          </p:cNvPicPr>
          <p:nvPr/>
        </p:nvPicPr>
        <p:blipFill>
          <a:blip r:embed="rId5"/>
          <a:srcRect/>
          <a:stretch>
            <a:fillRect/>
          </a:stretch>
        </p:blipFill>
        <p:spPr bwMode="auto">
          <a:xfrm>
            <a:off x="989476" y="4267683"/>
            <a:ext cx="2543040" cy="2285519"/>
          </a:xfrm>
          <a:prstGeom prst="rect">
            <a:avLst/>
          </a:prstGeom>
          <a:noFill/>
          <a:ln w="9525">
            <a:noFill/>
            <a:round/>
            <a:headEnd/>
            <a:tailEnd/>
          </a:ln>
          <a:effectLst/>
        </p:spPr>
      </p:pic>
      <p:pic>
        <p:nvPicPr>
          <p:cNvPr id="7174" name="Picture 5"/>
          <p:cNvPicPr>
            <a:picLocks noChangeAspect="1" noChangeArrowheads="1"/>
          </p:cNvPicPr>
          <p:nvPr/>
        </p:nvPicPr>
        <p:blipFill>
          <a:blip r:embed="rId6">
            <a:lum bright="-10000" contrast="20000"/>
          </a:blip>
          <a:srcRect/>
          <a:stretch>
            <a:fillRect/>
          </a:stretch>
        </p:blipFill>
        <p:spPr bwMode="auto">
          <a:xfrm>
            <a:off x="610036" y="1610603"/>
            <a:ext cx="3301920" cy="2285520"/>
          </a:xfrm>
          <a:prstGeom prst="rect">
            <a:avLst/>
          </a:prstGeom>
          <a:noFill/>
          <a:ln w="9525">
            <a:noFill/>
            <a:round/>
            <a:headEnd/>
            <a:tailEnd/>
          </a:ln>
          <a:effectLst/>
        </p:spPr>
      </p:pic>
      <p:sp>
        <p:nvSpPr>
          <p:cNvPr id="7175" name="Text Box 6"/>
          <p:cNvSpPr txBox="1">
            <a:spLocks noChangeArrowheads="1"/>
          </p:cNvSpPr>
          <p:nvPr/>
        </p:nvSpPr>
        <p:spPr bwMode="auto">
          <a:xfrm>
            <a:off x="373583" y="3848214"/>
            <a:ext cx="3774835" cy="455065"/>
          </a:xfrm>
          <a:prstGeom prst="rect">
            <a:avLst/>
          </a:prstGeom>
          <a:noFill/>
          <a:ln w="9525">
            <a:noFill/>
            <a:round/>
            <a:headEnd/>
            <a:tailEnd/>
          </a:ln>
          <a:effectLst/>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400" dirty="0" err="1" smtClean="0"/>
              <a:t>Одномерное</a:t>
            </a:r>
            <a:r>
              <a:rPr lang="en-US" sz="2400" dirty="0" smtClean="0"/>
              <a:t> </a:t>
            </a:r>
            <a:r>
              <a:rPr lang="en-US" sz="2400" dirty="0" err="1" smtClean="0"/>
              <a:t>поле</a:t>
            </a:r>
            <a:r>
              <a:rPr lang="en-US" sz="2400" dirty="0" smtClean="0"/>
              <a:t> </a:t>
            </a:r>
            <a:r>
              <a:rPr lang="en-US" sz="2400" dirty="0" err="1" smtClean="0"/>
              <a:t>яркости</a:t>
            </a:r>
            <a:endParaRPr lang="en-US" sz="2400" dirty="0" smtClean="0"/>
          </a:p>
        </p:txBody>
      </p:sp>
      <p:sp>
        <p:nvSpPr>
          <p:cNvPr id="7176" name="Text Box 7"/>
          <p:cNvSpPr txBox="1">
            <a:spLocks noChangeArrowheads="1"/>
          </p:cNvSpPr>
          <p:nvPr/>
        </p:nvSpPr>
        <p:spPr bwMode="auto">
          <a:xfrm>
            <a:off x="5145271" y="3848214"/>
            <a:ext cx="3553621" cy="455065"/>
          </a:xfrm>
          <a:prstGeom prst="rect">
            <a:avLst/>
          </a:prstGeom>
          <a:noFill/>
          <a:ln w="9525">
            <a:noFill/>
            <a:round/>
            <a:headEnd/>
            <a:tailEnd/>
          </a:ln>
          <a:effectLst/>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400" dirty="0" err="1" smtClean="0"/>
              <a:t>Двумерное</a:t>
            </a:r>
            <a:r>
              <a:rPr lang="en-US" sz="2400" dirty="0" smtClean="0"/>
              <a:t> </a:t>
            </a:r>
            <a:r>
              <a:rPr lang="en-US" sz="2400" dirty="0" err="1" smtClean="0"/>
              <a:t>поле</a:t>
            </a:r>
            <a:r>
              <a:rPr lang="en-US" sz="2400" dirty="0" smtClean="0"/>
              <a:t> </a:t>
            </a:r>
            <a:r>
              <a:rPr lang="en-US" sz="2400" dirty="0" err="1" smtClean="0"/>
              <a:t>яркости</a:t>
            </a:r>
            <a:endParaRPr lang="en-US" sz="2400" dirty="0"/>
          </a:p>
        </p:txBody>
      </p:sp>
      <p:sp>
        <p:nvSpPr>
          <p:cNvPr id="10" name="Title 9"/>
          <p:cNvSpPr>
            <a:spLocks noGrp="1"/>
          </p:cNvSpPr>
          <p:nvPr>
            <p:ph type="title"/>
          </p:nvPr>
        </p:nvSpPr>
        <p:spPr/>
        <p:txBody>
          <a:bodyPr>
            <a:normAutofit fontScale="90000"/>
          </a:bodyPr>
          <a:lstStyle/>
          <a:p>
            <a:r>
              <a:rPr lang="en-US" b="1" dirty="0" err="1" smtClean="0"/>
              <a:t>Особенности</a:t>
            </a:r>
            <a:r>
              <a:rPr lang="en-US" b="1" dirty="0" smtClean="0"/>
              <a:t> </a:t>
            </a:r>
            <a:r>
              <a:rPr lang="en-US" b="1" dirty="0" err="1" smtClean="0"/>
              <a:t>формирования</a:t>
            </a:r>
            <a:r>
              <a:rPr lang="en-US" b="1" dirty="0" smtClean="0"/>
              <a:t> </a:t>
            </a:r>
            <a:r>
              <a:rPr lang="en-US" b="1" dirty="0" err="1" smtClean="0"/>
              <a:t>изображений</a:t>
            </a:r>
            <a:r>
              <a:rPr lang="en-US" b="1" dirty="0" smtClean="0"/>
              <a:t> MERIS и MODIS</a:t>
            </a:r>
            <a:endParaRPr lang="en-US" dirty="0"/>
          </a:p>
        </p:txBody>
      </p:sp>
      <p:sp>
        <p:nvSpPr>
          <p:cNvPr id="12" name="Rectangle 11"/>
          <p:cNvSpPr/>
          <p:nvPr/>
        </p:nvSpPr>
        <p:spPr>
          <a:xfrm>
            <a:off x="74344" y="6450568"/>
            <a:ext cx="4373313" cy="369332"/>
          </a:xfrm>
          <a:prstGeom prst="rect">
            <a:avLst/>
          </a:prstGeom>
        </p:spPr>
        <p:txBody>
          <a:bodyPr wrap="none">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dirty="0" smtClean="0"/>
              <a:t>Г</a:t>
            </a:r>
            <a:r>
              <a:rPr lang="en-US" dirty="0" err="1" smtClean="0"/>
              <a:t>радиенты</a:t>
            </a:r>
            <a:r>
              <a:rPr lang="en-US" dirty="0" smtClean="0"/>
              <a:t> </a:t>
            </a:r>
            <a:r>
              <a:rPr lang="en-US" dirty="0" err="1" smtClean="0"/>
              <a:t>яркости</a:t>
            </a:r>
            <a:r>
              <a:rPr lang="en-US" dirty="0" smtClean="0"/>
              <a:t> в </a:t>
            </a:r>
            <a:r>
              <a:rPr lang="en-US" dirty="0" err="1" smtClean="0"/>
              <a:t>одном</a:t>
            </a:r>
            <a:r>
              <a:rPr lang="en-US" dirty="0" smtClean="0"/>
              <a:t> </a:t>
            </a:r>
            <a:r>
              <a:rPr lang="en-US" dirty="0" err="1" smtClean="0"/>
              <a:t>направлении</a:t>
            </a:r>
            <a:endParaRPr lang="en-US" dirty="0"/>
          </a:p>
        </p:txBody>
      </p:sp>
      <p:sp>
        <p:nvSpPr>
          <p:cNvPr id="13" name="Rectangle 12"/>
          <p:cNvSpPr/>
          <p:nvPr/>
        </p:nvSpPr>
        <p:spPr>
          <a:xfrm>
            <a:off x="4700159" y="6450568"/>
            <a:ext cx="4443845" cy="369332"/>
          </a:xfrm>
          <a:prstGeom prst="rect">
            <a:avLst/>
          </a:prstGeom>
        </p:spPr>
        <p:txBody>
          <a:bodyPr wrap="none">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dirty="0" smtClean="0"/>
              <a:t>Г</a:t>
            </a:r>
            <a:r>
              <a:rPr lang="en-US" dirty="0" err="1" smtClean="0"/>
              <a:t>радиенты</a:t>
            </a:r>
            <a:r>
              <a:rPr lang="en-US" dirty="0" smtClean="0"/>
              <a:t> </a:t>
            </a:r>
            <a:r>
              <a:rPr lang="en-US" dirty="0" err="1" smtClean="0"/>
              <a:t>яркости</a:t>
            </a:r>
            <a:r>
              <a:rPr lang="en-US" dirty="0" smtClean="0"/>
              <a:t> в </a:t>
            </a:r>
            <a:r>
              <a:rPr lang="en-US" dirty="0" err="1" smtClean="0"/>
              <a:t>обоих</a:t>
            </a:r>
            <a:r>
              <a:rPr lang="en-US" dirty="0" smtClean="0"/>
              <a:t> </a:t>
            </a:r>
            <a:r>
              <a:rPr lang="en-US" dirty="0" err="1" smtClean="0"/>
              <a:t>направлениях</a:t>
            </a:r>
            <a:endParaRPr 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457204" y="273051"/>
            <a:ext cx="8226425" cy="1144588"/>
          </a:xfrm>
          <a:prstGeom prst="rect">
            <a:avLst/>
          </a:prstGeom>
          <a:noFill/>
          <a:ln w="9525">
            <a:noFill/>
            <a:round/>
            <a:headEnd/>
            <a:tailEnd/>
          </a:ln>
        </p:spPr>
        <p:txBody>
          <a:bodyPr wrap="none" lIns="82945" tIns="41473" rIns="82945" bIns="41473" anchor="ctr"/>
          <a:lstStyle/>
          <a:p>
            <a:endParaRPr lang="en-US"/>
          </a:p>
        </p:txBody>
      </p:sp>
      <p:pic>
        <p:nvPicPr>
          <p:cNvPr id="15364" name="Picture 3"/>
          <p:cNvPicPr>
            <a:picLocks noChangeAspect="1" noChangeArrowheads="1"/>
          </p:cNvPicPr>
          <p:nvPr/>
        </p:nvPicPr>
        <p:blipFill>
          <a:blip r:embed="rId3">
            <a:lum bright="20000" contrast="20000"/>
          </a:blip>
          <a:srcRect/>
          <a:stretch>
            <a:fillRect/>
          </a:stretch>
        </p:blipFill>
        <p:spPr bwMode="auto">
          <a:xfrm>
            <a:off x="4254500" y="3973515"/>
            <a:ext cx="4889500" cy="2884487"/>
          </a:xfrm>
          <a:prstGeom prst="rect">
            <a:avLst/>
          </a:prstGeom>
          <a:noFill/>
          <a:ln w="9525">
            <a:noFill/>
            <a:round/>
            <a:headEnd/>
            <a:tailEnd/>
          </a:ln>
        </p:spPr>
      </p:pic>
      <p:pic>
        <p:nvPicPr>
          <p:cNvPr id="15365" name="Picture 4"/>
          <p:cNvPicPr>
            <a:picLocks noChangeAspect="1" noChangeArrowheads="1"/>
          </p:cNvPicPr>
          <p:nvPr/>
        </p:nvPicPr>
        <p:blipFill>
          <a:blip r:embed="rId4">
            <a:lum contrast="20000"/>
          </a:blip>
          <a:srcRect/>
          <a:stretch>
            <a:fillRect/>
          </a:stretch>
        </p:blipFill>
        <p:spPr bwMode="auto">
          <a:xfrm>
            <a:off x="0" y="1525588"/>
            <a:ext cx="4908550" cy="2894013"/>
          </a:xfrm>
          <a:prstGeom prst="rect">
            <a:avLst/>
          </a:prstGeom>
          <a:noFill/>
          <a:ln w="9525">
            <a:noFill/>
            <a:round/>
            <a:headEnd/>
            <a:tailEnd/>
          </a:ln>
        </p:spPr>
      </p:pic>
      <p:sp>
        <p:nvSpPr>
          <p:cNvPr id="15366" name="Rectangle 5"/>
          <p:cNvSpPr>
            <a:spLocks noChangeArrowheads="1"/>
          </p:cNvSpPr>
          <p:nvPr/>
        </p:nvSpPr>
        <p:spPr bwMode="auto">
          <a:xfrm>
            <a:off x="4" y="4595815"/>
            <a:ext cx="4183063" cy="2301724"/>
          </a:xfrm>
          <a:prstGeom prst="rect">
            <a:avLst/>
          </a:prstGeom>
          <a:noFill/>
          <a:ln w="9525">
            <a:noFill/>
            <a:round/>
            <a:headEnd/>
            <a:tailEnd/>
          </a:ln>
        </p:spPr>
        <p:txBody>
          <a:bodyPr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b="1" dirty="0"/>
              <a:t>Цветной композит </a:t>
            </a:r>
            <a:r>
              <a:rPr lang="ru-RU" dirty="0"/>
              <a:t>увеличенной области изображений MERIS/Envisat </a:t>
            </a:r>
            <a:r>
              <a:rPr lang="ru-RU" dirty="0" smtClean="0"/>
              <a:t> и </a:t>
            </a:r>
            <a:r>
              <a:rPr lang="en-US" dirty="0" smtClean="0"/>
              <a:t>MODIS </a:t>
            </a:r>
            <a:r>
              <a:rPr lang="ru-RU" dirty="0" smtClean="0"/>
              <a:t>района </a:t>
            </a:r>
            <a:r>
              <a:rPr lang="ru-RU" dirty="0"/>
              <a:t>разлива нефтепродуктов в результате взрыва нефтяной платформы «Deepwater </a:t>
            </a:r>
            <a:r>
              <a:rPr lang="ru-RU" dirty="0" err="1"/>
              <a:t>Horizon</a:t>
            </a:r>
            <a:r>
              <a:rPr lang="ru-RU" dirty="0"/>
              <a:t>» в Мексиканском заливе 24 Мая 2010г., 16ч17м. и MODIS/</a:t>
            </a:r>
            <a:r>
              <a:rPr lang="ru-RU" dirty="0" err="1"/>
              <a:t>Terra</a:t>
            </a:r>
            <a:r>
              <a:rPr lang="ru-RU" dirty="0"/>
              <a:t>, датируемое 24 Мая 2010г., 16ч45м</a:t>
            </a:r>
          </a:p>
        </p:txBody>
      </p:sp>
      <p:sp>
        <p:nvSpPr>
          <p:cNvPr id="15367" name="Rectangle 6"/>
          <p:cNvSpPr>
            <a:spLocks noChangeArrowheads="1"/>
          </p:cNvSpPr>
          <p:nvPr/>
        </p:nvSpPr>
        <p:spPr bwMode="auto">
          <a:xfrm>
            <a:off x="7750176" y="3630613"/>
            <a:ext cx="1435220" cy="362732"/>
          </a:xfrm>
          <a:prstGeom prst="rect">
            <a:avLst/>
          </a:prstGeom>
          <a:noFill/>
          <a:ln w="9525">
            <a:noFill/>
            <a:round/>
            <a:headEnd/>
            <a:tailEnd/>
          </a:ln>
        </p:spPr>
        <p:txBody>
          <a:bodyPr wrap="none"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b="1"/>
              <a:t>MODIS/Terra</a:t>
            </a:r>
          </a:p>
        </p:txBody>
      </p:sp>
      <p:sp>
        <p:nvSpPr>
          <p:cNvPr id="15368" name="Rectangle 7"/>
          <p:cNvSpPr>
            <a:spLocks noChangeArrowheads="1"/>
          </p:cNvSpPr>
          <p:nvPr/>
        </p:nvSpPr>
        <p:spPr bwMode="auto">
          <a:xfrm>
            <a:off x="7942" y="4337049"/>
            <a:ext cx="1630017" cy="362732"/>
          </a:xfrm>
          <a:prstGeom prst="rect">
            <a:avLst/>
          </a:prstGeom>
          <a:noFill/>
          <a:ln w="9525">
            <a:noFill/>
            <a:round/>
            <a:headEnd/>
            <a:tailEnd/>
          </a:ln>
        </p:spPr>
        <p:txBody>
          <a:bodyPr wrap="none"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b="1" dirty="0"/>
              <a:t>MERIS/Envisat </a:t>
            </a:r>
          </a:p>
        </p:txBody>
      </p:sp>
      <p:sp>
        <p:nvSpPr>
          <p:cNvPr id="15369" name="Rectangle 8"/>
          <p:cNvSpPr>
            <a:spLocks noChangeArrowheads="1"/>
          </p:cNvSpPr>
          <p:nvPr/>
        </p:nvSpPr>
        <p:spPr bwMode="auto">
          <a:xfrm>
            <a:off x="5876925" y="1744663"/>
            <a:ext cx="2096492" cy="362732"/>
          </a:xfrm>
          <a:prstGeom prst="rect">
            <a:avLst/>
          </a:prstGeom>
          <a:noFill/>
          <a:ln w="9525">
            <a:noFill/>
            <a:round/>
            <a:headEnd/>
            <a:tailEnd/>
          </a:ln>
        </p:spPr>
        <p:txBody>
          <a:bodyPr wrap="none"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b="1"/>
              <a:t>Deepwater Horizon</a:t>
            </a:r>
          </a:p>
        </p:txBody>
      </p:sp>
      <p:cxnSp>
        <p:nvCxnSpPr>
          <p:cNvPr id="15370" name="Прямая со стрелкой 13"/>
          <p:cNvCxnSpPr>
            <a:cxnSpLocks noChangeShapeType="1"/>
          </p:cNvCxnSpPr>
          <p:nvPr/>
        </p:nvCxnSpPr>
        <p:spPr bwMode="auto">
          <a:xfrm rot="5400000">
            <a:off x="5538790" y="3517902"/>
            <a:ext cx="2897187" cy="36513"/>
          </a:xfrm>
          <a:prstGeom prst="straightConnector1">
            <a:avLst/>
          </a:prstGeom>
          <a:noFill/>
          <a:ln w="38100" algn="ctr">
            <a:solidFill>
              <a:schemeClr val="tx1"/>
            </a:solidFill>
            <a:round/>
            <a:headEnd/>
            <a:tailEnd type="arrow" w="med" len="med"/>
          </a:ln>
        </p:spPr>
      </p:cxnSp>
      <p:cxnSp>
        <p:nvCxnSpPr>
          <p:cNvPr id="15371" name="Прямая со стрелкой 15"/>
          <p:cNvCxnSpPr>
            <a:cxnSpLocks noChangeShapeType="1"/>
          </p:cNvCxnSpPr>
          <p:nvPr/>
        </p:nvCxnSpPr>
        <p:spPr bwMode="auto">
          <a:xfrm rot="10800000" flipV="1">
            <a:off x="2757488" y="1916115"/>
            <a:ext cx="3109912" cy="604837"/>
          </a:xfrm>
          <a:prstGeom prst="straightConnector1">
            <a:avLst/>
          </a:prstGeom>
          <a:noFill/>
          <a:ln w="38100" algn="ctr">
            <a:solidFill>
              <a:schemeClr val="tx1"/>
            </a:solidFill>
            <a:round/>
            <a:headEnd/>
            <a:tailEnd type="arrow" w="med" len="med"/>
          </a:ln>
        </p:spPr>
      </p:cxnSp>
      <p:sp>
        <p:nvSpPr>
          <p:cNvPr id="15" name="Заголовок 1"/>
          <p:cNvSpPr>
            <a:spLocks noGrp="1"/>
          </p:cNvSpPr>
          <p:nvPr>
            <p:ph type="title"/>
          </p:nvPr>
        </p:nvSpPr>
        <p:spPr/>
        <p:txBody>
          <a:bodyPr>
            <a:noAutofit/>
          </a:bodyPr>
          <a:lstStyle/>
          <a:p>
            <a:pPr>
              <a:defRPr/>
            </a:pPr>
            <a:r>
              <a:rPr lang="ru-RU" sz="4000" b="1" dirty="0" smtClean="0"/>
              <a:t>Техногенные нефтяные разливы</a:t>
            </a:r>
            <a:br>
              <a:rPr lang="ru-RU" sz="4000" b="1" dirty="0" smtClean="0"/>
            </a:br>
            <a:r>
              <a:rPr lang="ru-RU" sz="2800" b="1" dirty="0" smtClean="0"/>
              <a:t>пример Deepwater Horizon</a:t>
            </a:r>
            <a:endParaRPr lang="ru-RU" sz="3200" b="1" dirty="0">
              <a:effectLs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9"/>
          <p:cNvPicPr>
            <a:picLocks noChangeAspect="1" noChangeArrowheads="1"/>
          </p:cNvPicPr>
          <p:nvPr/>
        </p:nvPicPr>
        <p:blipFill>
          <a:blip r:embed="rId3"/>
          <a:srcRect/>
          <a:stretch>
            <a:fillRect/>
          </a:stretch>
        </p:blipFill>
        <p:spPr bwMode="auto">
          <a:xfrm>
            <a:off x="0" y="1208089"/>
            <a:ext cx="9061450" cy="6492875"/>
          </a:xfrm>
          <a:prstGeom prst="rect">
            <a:avLst/>
          </a:prstGeom>
          <a:noFill/>
          <a:ln w="9525">
            <a:noFill/>
            <a:miter lim="800000"/>
            <a:headEnd/>
            <a:tailEnd/>
          </a:ln>
          <a:effectLst/>
        </p:spPr>
      </p:pic>
      <p:sp>
        <p:nvSpPr>
          <p:cNvPr id="16388" name="Rectangle 12"/>
          <p:cNvSpPr>
            <a:spLocks noChangeArrowheads="1"/>
          </p:cNvSpPr>
          <p:nvPr/>
        </p:nvSpPr>
        <p:spPr bwMode="auto">
          <a:xfrm>
            <a:off x="0" y="702954"/>
            <a:ext cx="212394" cy="253033"/>
          </a:xfrm>
          <a:prstGeom prst="rect">
            <a:avLst/>
          </a:prstGeom>
          <a:noFill/>
          <a:ln w="9525">
            <a:noFill/>
            <a:miter lim="800000"/>
            <a:headEnd/>
            <a:tailEnd/>
          </a:ln>
          <a:effectLst/>
        </p:spPr>
        <p:txBody>
          <a:bodyPr wrap="none" lIns="82945" tIns="41473" rIns="82945" bIns="41473" anchor="ctr">
            <a:spAutoFit/>
          </a:bodyPr>
          <a:lstStyle/>
          <a:p>
            <a:pPr eaLnBrk="0"/>
            <a:r>
              <a:rPr lang="en-US" sz="1100" i="1">
                <a:solidFill>
                  <a:srgbClr val="000000"/>
                </a:solidFill>
                <a:cs typeface="Times New Roman" pitchFamily="18" charset="0"/>
              </a:rPr>
              <a:t> </a:t>
            </a:r>
            <a:r>
              <a:rPr lang="ru-RU" sz="600"/>
              <a:t> </a:t>
            </a:r>
            <a:endParaRPr lang="ru-RU"/>
          </a:p>
        </p:txBody>
      </p:sp>
      <p:sp>
        <p:nvSpPr>
          <p:cNvPr id="16389" name="Прямоугольник 8"/>
          <p:cNvSpPr>
            <a:spLocks noChangeArrowheads="1"/>
          </p:cNvSpPr>
          <p:nvPr/>
        </p:nvSpPr>
        <p:spPr bwMode="auto">
          <a:xfrm>
            <a:off x="5510213" y="3668715"/>
            <a:ext cx="2600868" cy="360755"/>
          </a:xfrm>
          <a:prstGeom prst="rect">
            <a:avLst/>
          </a:prstGeom>
          <a:noFill/>
          <a:ln w="9525">
            <a:noFill/>
            <a:miter lim="800000"/>
            <a:headEnd/>
            <a:tailEnd/>
          </a:ln>
        </p:spPr>
        <p:txBody>
          <a:bodyPr wrap="none" lIns="82945" tIns="41473" rIns="82945" bIns="41473">
            <a:spAutoFit/>
          </a:bodyPr>
          <a:lstStyle/>
          <a:p>
            <a:r>
              <a:rPr lang="ru-RU" b="1"/>
              <a:t>Передаточные функции</a:t>
            </a:r>
            <a:endParaRPr lang="en-US" b="1"/>
          </a:p>
        </p:txBody>
      </p:sp>
      <p:sp>
        <p:nvSpPr>
          <p:cNvPr id="16390" name="Прямоугольник 9"/>
          <p:cNvSpPr>
            <a:spLocks noChangeArrowheads="1"/>
          </p:cNvSpPr>
          <p:nvPr/>
        </p:nvSpPr>
        <p:spPr bwMode="auto">
          <a:xfrm>
            <a:off x="1241425" y="3668715"/>
            <a:ext cx="2405046" cy="360755"/>
          </a:xfrm>
          <a:prstGeom prst="rect">
            <a:avLst/>
          </a:prstGeom>
          <a:noFill/>
          <a:ln w="9525">
            <a:noFill/>
            <a:miter lim="800000"/>
            <a:headEnd/>
            <a:tailEnd/>
          </a:ln>
        </p:spPr>
        <p:txBody>
          <a:bodyPr wrap="none" lIns="82945" tIns="41473" rIns="82945" bIns="41473">
            <a:spAutoFit/>
          </a:bodyPr>
          <a:lstStyle/>
          <a:p>
            <a:r>
              <a:rPr lang="ru-RU" b="1"/>
              <a:t>Усреднённые яркости</a:t>
            </a:r>
            <a:endParaRPr lang="en-US" b="1"/>
          </a:p>
        </p:txBody>
      </p:sp>
      <p:sp>
        <p:nvSpPr>
          <p:cNvPr id="9" name="Заголовок 1"/>
          <p:cNvSpPr>
            <a:spLocks noGrp="1"/>
          </p:cNvSpPr>
          <p:nvPr>
            <p:ph type="title"/>
          </p:nvPr>
        </p:nvSpPr>
        <p:spPr/>
        <p:txBody>
          <a:bodyPr>
            <a:noAutofit/>
          </a:bodyPr>
          <a:lstStyle/>
          <a:p>
            <a:pPr>
              <a:defRPr/>
            </a:pPr>
            <a:r>
              <a:rPr lang="ru-RU" sz="4000" b="1" dirty="0" smtClean="0"/>
              <a:t>Применение алгоритма</a:t>
            </a:r>
            <a:endParaRPr lang="ru-RU" sz="3200" b="1" dirty="0">
              <a:effectLst/>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28600" y="1600200"/>
            <a:ext cx="8686800" cy="5257800"/>
          </a:xfrm>
        </p:spPr>
        <p:txBody>
          <a:bodyPr>
            <a:noAutofit/>
          </a:bodyPr>
          <a:lstStyle/>
          <a:p>
            <a:r>
              <a:rPr lang="ru-RU" sz="1800" dirty="0" smtClean="0">
                <a:solidFill>
                  <a:schemeClr val="tx1"/>
                </a:solidFill>
              </a:rPr>
              <a:t>разработать метод восстановления пространственных вариаций среднеквадратичного наклона (СКН) морской поверхности по полю яркости солнечного блика;</a:t>
            </a:r>
            <a:endParaRPr lang="en-US" sz="1800" dirty="0" smtClean="0">
              <a:solidFill>
                <a:schemeClr val="tx1"/>
              </a:solidFill>
            </a:endParaRPr>
          </a:p>
          <a:p>
            <a:r>
              <a:rPr lang="ru-RU" sz="1800" dirty="0" smtClean="0">
                <a:solidFill>
                  <a:schemeClr val="tx1"/>
                </a:solidFill>
              </a:rPr>
              <a:t>применить разработанный метод для анализа данных спутниковых оптических сканеров </a:t>
            </a:r>
            <a:r>
              <a:rPr lang="en-US" sz="1800" dirty="0" smtClean="0">
                <a:solidFill>
                  <a:schemeClr val="tx1"/>
                </a:solidFill>
              </a:rPr>
              <a:t>MODIS</a:t>
            </a:r>
            <a:r>
              <a:rPr lang="ru-RU" sz="1800" dirty="0" smtClean="0">
                <a:solidFill>
                  <a:schemeClr val="tx1"/>
                </a:solidFill>
              </a:rPr>
              <a:t> и </a:t>
            </a:r>
            <a:r>
              <a:rPr lang="en-US" sz="1800" dirty="0" smtClean="0">
                <a:solidFill>
                  <a:schemeClr val="tx1"/>
                </a:solidFill>
              </a:rPr>
              <a:t>MERIS</a:t>
            </a:r>
            <a:r>
              <a:rPr lang="ru-RU" sz="1800" dirty="0" smtClean="0">
                <a:solidFill>
                  <a:schemeClr val="tx1"/>
                </a:solidFill>
              </a:rPr>
              <a:t>;</a:t>
            </a:r>
            <a:endParaRPr lang="en-US" sz="1800" dirty="0" smtClean="0">
              <a:solidFill>
                <a:schemeClr val="tx1"/>
              </a:solidFill>
            </a:endParaRPr>
          </a:p>
          <a:p>
            <a:r>
              <a:rPr lang="ru-RU" sz="1800" dirty="0" smtClean="0">
                <a:solidFill>
                  <a:schemeClr val="tx1"/>
                </a:solidFill>
              </a:rPr>
              <a:t>исследовать поверхностные проявления биологических и нефтяных сликов в солнечном блике и в поле СКН морской поверхности, а также исследовать подобие и отличия аномалий «шероховатости» морской поверхности в сликах, измеряемых оптическими и радиолокационными методами;</a:t>
            </a:r>
            <a:endParaRPr lang="en-US" sz="1800" dirty="0" smtClean="0">
              <a:solidFill>
                <a:schemeClr val="tx1"/>
              </a:solidFill>
            </a:endParaRPr>
          </a:p>
          <a:p>
            <a:r>
              <a:rPr lang="ru-RU" sz="1800" dirty="0" smtClean="0">
                <a:solidFill>
                  <a:schemeClr val="tx1"/>
                </a:solidFill>
              </a:rPr>
              <a:t>исследовать особенности проявления внутренних волн и мезомасштабных течений на морской поверхности по изображениям солнечного блика;</a:t>
            </a:r>
            <a:endParaRPr lang="en-US" sz="1800" dirty="0" smtClean="0">
              <a:solidFill>
                <a:schemeClr val="tx1"/>
              </a:solidFill>
            </a:endParaRPr>
          </a:p>
          <a:p>
            <a:r>
              <a:rPr lang="ru-RU" sz="1800" dirty="0" smtClean="0">
                <a:solidFill>
                  <a:schemeClr val="tx1"/>
                </a:solidFill>
              </a:rPr>
              <a:t>исследовать связь аномалий характристик «шероховатости» морской поверхности с параметрами мезомасштабных течений на основе синергетического анализа оптических и радиолокационных изображений;</a:t>
            </a:r>
            <a:endParaRPr lang="en-US" sz="1800" dirty="0" smtClean="0">
              <a:solidFill>
                <a:schemeClr val="tx1"/>
              </a:solidFill>
            </a:endParaRPr>
          </a:p>
          <a:p>
            <a:r>
              <a:rPr lang="ru-RU" sz="1800" dirty="0" smtClean="0">
                <a:solidFill>
                  <a:schemeClr val="tx1"/>
                </a:solidFill>
              </a:rPr>
              <a:t>создать специализированное программно-математическое обеспечение, сопровождающее разработанные методы.</a:t>
            </a:r>
            <a:endParaRPr lang="en-US" sz="1800" dirty="0" smtClean="0">
              <a:solidFill>
                <a:schemeClr val="tx1"/>
              </a:solidFill>
            </a:endParaRPr>
          </a:p>
        </p:txBody>
      </p:sp>
      <p:sp>
        <p:nvSpPr>
          <p:cNvPr id="2" name="Заголовок 1"/>
          <p:cNvSpPr>
            <a:spLocks noGrp="1"/>
          </p:cNvSpPr>
          <p:nvPr>
            <p:ph type="title"/>
          </p:nvPr>
        </p:nvSpPr>
        <p:spPr>
          <a:xfrm>
            <a:off x="457200" y="-25400"/>
            <a:ext cx="8229600" cy="1252728"/>
          </a:xfrm>
        </p:spPr>
        <p:txBody>
          <a:bodyPr/>
          <a:lstStyle/>
          <a:p>
            <a:r>
              <a:rPr lang="en-US" b="1" dirty="0" err="1" smtClean="0"/>
              <a:t>Задачи</a:t>
            </a:r>
            <a:r>
              <a:rPr lang="en-US" b="1" dirty="0" smtClean="0"/>
              <a:t> И</a:t>
            </a:r>
            <a:r>
              <a:rPr lang="ru-RU" b="1" dirty="0" smtClean="0"/>
              <a:t>сследования</a:t>
            </a:r>
            <a:endParaRPr lang="en-US" b="1" dirty="0"/>
          </a:p>
        </p:txBody>
      </p:sp>
    </p:spTree>
    <p:extLst>
      <p:ext uri="{BB962C8B-B14F-4D97-AF65-F5344CB8AC3E}">
        <p14:creationId xmlns:p14="http://schemas.microsoft.com/office/powerpoint/2010/main" val="14512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2"/>
          <p:cNvGrpSpPr>
            <a:grpSpLocks/>
          </p:cNvGrpSpPr>
          <p:nvPr/>
        </p:nvGrpSpPr>
        <p:grpSpPr bwMode="auto">
          <a:xfrm>
            <a:off x="65088" y="1077916"/>
            <a:ext cx="9078912" cy="5748337"/>
            <a:chOff x="71760" y="1187548"/>
            <a:chExt cx="10009112" cy="6336705"/>
          </a:xfrm>
        </p:grpSpPr>
        <p:pic>
          <p:nvPicPr>
            <p:cNvPr id="17418" name="Picture 4"/>
            <p:cNvPicPr>
              <a:picLocks noChangeAspect="1" noChangeArrowheads="1"/>
            </p:cNvPicPr>
            <p:nvPr/>
          </p:nvPicPr>
          <p:blipFill>
            <a:blip r:embed="rId3"/>
            <a:srcRect/>
            <a:stretch>
              <a:fillRect/>
            </a:stretch>
          </p:blipFill>
          <p:spPr bwMode="auto">
            <a:xfrm>
              <a:off x="3524580" y="3924253"/>
              <a:ext cx="6556292" cy="3600000"/>
            </a:xfrm>
            <a:prstGeom prst="rect">
              <a:avLst/>
            </a:prstGeom>
            <a:solidFill>
              <a:srgbClr val="FFFFFF"/>
            </a:solidFill>
            <a:ln w="9525">
              <a:noFill/>
              <a:miter lim="800000"/>
              <a:headEnd/>
              <a:tailEnd/>
            </a:ln>
          </p:spPr>
        </p:pic>
        <p:pic>
          <p:nvPicPr>
            <p:cNvPr id="17419" name="Picture 3"/>
            <p:cNvPicPr>
              <a:picLocks noChangeAspect="1" noChangeArrowheads="1"/>
            </p:cNvPicPr>
            <p:nvPr/>
          </p:nvPicPr>
          <p:blipFill>
            <a:blip r:embed="rId4"/>
            <a:srcRect/>
            <a:stretch>
              <a:fillRect/>
            </a:stretch>
          </p:blipFill>
          <p:spPr bwMode="auto">
            <a:xfrm>
              <a:off x="71760" y="1187548"/>
              <a:ext cx="6437086" cy="3600000"/>
            </a:xfrm>
            <a:prstGeom prst="rect">
              <a:avLst/>
            </a:prstGeom>
            <a:solidFill>
              <a:srgbClr val="FFFFFF"/>
            </a:solidFill>
            <a:ln w="9525">
              <a:noFill/>
              <a:miter lim="800000"/>
              <a:headEnd/>
              <a:tailEnd/>
            </a:ln>
          </p:spPr>
        </p:pic>
      </p:grpSp>
      <p:pic>
        <p:nvPicPr>
          <p:cNvPr id="3" name="Picture 4"/>
          <p:cNvPicPr>
            <a:picLocks noChangeAspect="1" noChangeArrowheads="1"/>
          </p:cNvPicPr>
          <p:nvPr/>
        </p:nvPicPr>
        <p:blipFill>
          <a:blip r:embed="rId5"/>
          <a:srcRect/>
          <a:stretch>
            <a:fillRect/>
          </a:stretch>
        </p:blipFill>
        <p:spPr bwMode="auto">
          <a:xfrm>
            <a:off x="3200400" y="3560763"/>
            <a:ext cx="5899150" cy="3263900"/>
          </a:xfrm>
          <a:prstGeom prst="rect">
            <a:avLst/>
          </a:prstGeom>
          <a:solidFill>
            <a:srgbClr val="FFFFFF"/>
          </a:solidFill>
          <a:ln w="9525">
            <a:noFill/>
            <a:miter lim="800000"/>
            <a:headEnd/>
            <a:tailEnd/>
          </a:ln>
        </p:spPr>
      </p:pic>
      <p:pic>
        <p:nvPicPr>
          <p:cNvPr id="13315" name="Picture 3"/>
          <p:cNvPicPr>
            <a:picLocks noChangeAspect="1" noChangeArrowheads="1"/>
          </p:cNvPicPr>
          <p:nvPr/>
        </p:nvPicPr>
        <p:blipFill>
          <a:blip r:embed="rId6"/>
          <a:srcRect/>
          <a:stretch>
            <a:fillRect/>
          </a:stretch>
        </p:blipFill>
        <p:spPr bwMode="auto">
          <a:xfrm>
            <a:off x="66675" y="1069977"/>
            <a:ext cx="5899150" cy="3267075"/>
          </a:xfrm>
          <a:prstGeom prst="rect">
            <a:avLst/>
          </a:prstGeom>
          <a:solidFill>
            <a:srgbClr val="FFFFFF"/>
          </a:solidFill>
          <a:ln w="9525">
            <a:noFill/>
            <a:miter lim="800000"/>
            <a:headEnd/>
            <a:tailEnd/>
          </a:ln>
        </p:spPr>
      </p:pic>
      <p:sp>
        <p:nvSpPr>
          <p:cNvPr id="29701" name="Заголовок 1"/>
          <p:cNvSpPr>
            <a:spLocks noGrp="1"/>
          </p:cNvSpPr>
          <p:nvPr>
            <p:ph type="title"/>
          </p:nvPr>
        </p:nvSpPr>
        <p:spPr>
          <a:xfrm>
            <a:off x="457204" y="76202"/>
            <a:ext cx="8226425" cy="1143001"/>
          </a:xfrm>
        </p:spPr>
        <p:txBody>
          <a:bodyPr rtlCol="0">
            <a:normAutofit/>
          </a:bodyPr>
          <a:lstStyle/>
          <a:p>
            <a:pPr eaLnBrk="1" fontAlgn="auto" hangingPunct="1">
              <a:spcAft>
                <a:spcPts val="0"/>
              </a:spcAft>
              <a:defRPr/>
            </a:pPr>
            <a:r>
              <a:rPr lang="en-US" b="1" dirty="0" err="1" smtClean="0"/>
              <a:t>Контрасты</a:t>
            </a:r>
            <a:r>
              <a:rPr lang="en-US" b="1" dirty="0" smtClean="0"/>
              <a:t> СКН</a:t>
            </a:r>
            <a:endParaRPr lang="ru-RU" b="1" dirty="0" smtClean="0"/>
          </a:p>
        </p:txBody>
      </p:sp>
      <p:sp>
        <p:nvSpPr>
          <p:cNvPr id="17414" name="Прямоугольник 3"/>
          <p:cNvSpPr>
            <a:spLocks noChangeArrowheads="1"/>
          </p:cNvSpPr>
          <p:nvPr/>
        </p:nvSpPr>
        <p:spPr bwMode="auto">
          <a:xfrm>
            <a:off x="5903917" y="984249"/>
            <a:ext cx="3108325" cy="637754"/>
          </a:xfrm>
          <a:prstGeom prst="rect">
            <a:avLst/>
          </a:prstGeom>
          <a:noFill/>
          <a:ln w="9525">
            <a:noFill/>
            <a:miter lim="800000"/>
            <a:headEnd/>
            <a:tailEnd/>
          </a:ln>
        </p:spPr>
        <p:txBody>
          <a:bodyPr lIns="82945" tIns="41473" rIns="82945" bIns="41473">
            <a:spAutoFit/>
          </a:bodyPr>
          <a:lstStyle/>
          <a:p>
            <a:r>
              <a:rPr lang="en-US" b="1" i="1" dirty="0"/>
              <a:t>MERIS </a:t>
            </a:r>
            <a:r>
              <a:rPr lang="en-US" b="1" i="1" dirty="0" smtClean="0"/>
              <a:t>(</a:t>
            </a:r>
            <a:r>
              <a:rPr lang="ru-RU" b="1" i="1" dirty="0" smtClean="0"/>
              <a:t>вверху</a:t>
            </a:r>
            <a:r>
              <a:rPr lang="en-US" b="1" i="1" dirty="0" smtClean="0"/>
              <a:t>)</a:t>
            </a:r>
            <a:endParaRPr lang="en-US" b="1" i="1" dirty="0"/>
          </a:p>
          <a:p>
            <a:r>
              <a:rPr lang="ru-RU" i="1" dirty="0" smtClean="0"/>
              <a:t>Май </a:t>
            </a:r>
            <a:r>
              <a:rPr lang="en-US" i="1" dirty="0" smtClean="0"/>
              <a:t>24</a:t>
            </a:r>
            <a:r>
              <a:rPr lang="en-US" i="1" dirty="0"/>
              <a:t>, 2010, 16:17 GMT</a:t>
            </a:r>
          </a:p>
        </p:txBody>
      </p:sp>
      <p:sp>
        <p:nvSpPr>
          <p:cNvPr id="17415" name="Прямоугольник 4"/>
          <p:cNvSpPr>
            <a:spLocks noChangeArrowheads="1"/>
          </p:cNvSpPr>
          <p:nvPr/>
        </p:nvSpPr>
        <p:spPr bwMode="auto">
          <a:xfrm>
            <a:off x="66675" y="5638800"/>
            <a:ext cx="3068638" cy="1191752"/>
          </a:xfrm>
          <a:prstGeom prst="rect">
            <a:avLst/>
          </a:prstGeom>
          <a:noFill/>
          <a:ln w="9525">
            <a:noFill/>
            <a:miter lim="800000"/>
            <a:headEnd/>
            <a:tailEnd/>
          </a:ln>
        </p:spPr>
        <p:txBody>
          <a:bodyPr lIns="82945" tIns="41473" rIns="82945" bIns="41473">
            <a:spAutoFit/>
          </a:bodyPr>
          <a:lstStyle/>
          <a:p>
            <a:pPr algn="r"/>
            <a:endParaRPr lang="en-US" i="1" dirty="0"/>
          </a:p>
          <a:p>
            <a:pPr algn="r"/>
            <a:r>
              <a:rPr lang="en-US" b="1" i="1" dirty="0"/>
              <a:t>MODIS/Terra </a:t>
            </a:r>
            <a:r>
              <a:rPr lang="en-US" b="1" i="1" dirty="0" smtClean="0"/>
              <a:t>(</a:t>
            </a:r>
            <a:r>
              <a:rPr lang="ru-RU" b="1" i="1" dirty="0" smtClean="0"/>
              <a:t>внизу</a:t>
            </a:r>
            <a:r>
              <a:rPr lang="en-US" b="1" i="1" dirty="0" smtClean="0"/>
              <a:t>)</a:t>
            </a:r>
            <a:endParaRPr lang="en-US" i="1" dirty="0"/>
          </a:p>
          <a:p>
            <a:pPr algn="r"/>
            <a:r>
              <a:rPr lang="ru-RU" i="1" dirty="0" smtClean="0"/>
              <a:t>Май </a:t>
            </a:r>
            <a:r>
              <a:rPr lang="en-US" i="1" dirty="0" smtClean="0"/>
              <a:t>24</a:t>
            </a:r>
            <a:r>
              <a:rPr lang="en-US" i="1" dirty="0"/>
              <a:t>, 2010, 16:45 GMT </a:t>
            </a:r>
            <a:r>
              <a:rPr lang="ru-RU" i="1" dirty="0" smtClean="0"/>
              <a:t>и </a:t>
            </a:r>
            <a:r>
              <a:rPr lang="en-US" i="1" dirty="0" smtClean="0"/>
              <a:t>16:50 </a:t>
            </a:r>
            <a:r>
              <a:rPr lang="en-US" i="1" dirty="0"/>
              <a:t>GMT </a:t>
            </a:r>
            <a:endParaRPr lang="ru-RU" dirty="0"/>
          </a:p>
        </p:txBody>
      </p:sp>
      <p:sp>
        <p:nvSpPr>
          <p:cNvPr id="17416" name="Прямоугольник 3"/>
          <p:cNvSpPr>
            <a:spLocks noChangeArrowheads="1"/>
          </p:cNvSpPr>
          <p:nvPr/>
        </p:nvSpPr>
        <p:spPr bwMode="auto">
          <a:xfrm>
            <a:off x="66679" y="4735515"/>
            <a:ext cx="2949575" cy="914753"/>
          </a:xfrm>
          <a:prstGeom prst="rect">
            <a:avLst/>
          </a:prstGeom>
          <a:noFill/>
          <a:ln w="9525">
            <a:noFill/>
            <a:miter lim="800000"/>
            <a:headEnd/>
            <a:tailEnd/>
          </a:ln>
        </p:spPr>
        <p:txBody>
          <a:bodyPr lIns="82945" tIns="41473" rIns="82945" bIns="41473">
            <a:spAutoFit/>
          </a:bodyPr>
          <a:lstStyle/>
          <a:p>
            <a:r>
              <a:rPr lang="ru-RU" b="1" i="1" dirty="0" smtClean="0"/>
              <a:t>Красные стрелки указывают на зоны инверсии контрастов</a:t>
            </a:r>
            <a:endParaRPr lang="ru-RU" b="1" i="1" dirty="0"/>
          </a:p>
        </p:txBody>
      </p:sp>
      <p:sp>
        <p:nvSpPr>
          <p:cNvPr id="17417" name="Прямоугольник 4"/>
          <p:cNvSpPr>
            <a:spLocks noChangeArrowheads="1"/>
          </p:cNvSpPr>
          <p:nvPr/>
        </p:nvSpPr>
        <p:spPr bwMode="auto">
          <a:xfrm>
            <a:off x="5943604" y="1683254"/>
            <a:ext cx="3014485" cy="1745749"/>
          </a:xfrm>
          <a:prstGeom prst="rect">
            <a:avLst/>
          </a:prstGeom>
          <a:noFill/>
          <a:ln w="9525">
            <a:noFill/>
            <a:miter lim="800000"/>
            <a:headEnd/>
            <a:tailEnd/>
          </a:ln>
        </p:spPr>
        <p:txBody>
          <a:bodyPr wrap="square" lIns="82945" tIns="41473" rIns="82945" bIns="41473">
            <a:spAutoFit/>
          </a:bodyPr>
          <a:lstStyle/>
          <a:p>
            <a:r>
              <a:rPr lang="ru-RU" b="1" i="1" dirty="0"/>
              <a:t>Яркие участки контрастов СКН, обведённые жёлтым контуром, не</a:t>
            </a:r>
          </a:p>
          <a:p>
            <a:r>
              <a:rPr lang="ru-RU" b="1" i="1" dirty="0"/>
              <a:t>относятся к особенностям шероховатости морской </a:t>
            </a:r>
            <a:r>
              <a:rPr lang="ru-RU" b="1" i="1" dirty="0" smtClean="0"/>
              <a:t>поверхности</a:t>
            </a:r>
            <a:endParaRPr lang="ru-RU" b="1" dirty="0"/>
          </a:p>
        </p:txBody>
      </p:sp>
    </p:spTree>
    <p:extLst>
      <p:ext uri="{BB962C8B-B14F-4D97-AF65-F5344CB8AC3E}">
        <p14:creationId xmlns:p14="http://schemas.microsoft.com/office/powerpoint/2010/main" val="13422665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3315"/>
                                        </p:tgtEl>
                                        <p:attrNameLst>
                                          <p:attrName>style.visibility</p:attrName>
                                        </p:attrNameLst>
                                      </p:cBhvr>
                                      <p:to>
                                        <p:strVal val="visible"/>
                                      </p:to>
                                    </p:set>
                                    <p:animEffect transition="in" filter="fade">
                                      <p:cBhvr>
                                        <p:cTn id="10" dur="2000"/>
                                        <p:tgtEl>
                                          <p:spTgt spid="13315"/>
                                        </p:tgtEl>
                                      </p:cBhvr>
                                    </p:animEffect>
                                  </p:childTnLst>
                                </p:cTn>
                              </p:par>
                            </p:childTnLst>
                          </p:cTn>
                        </p:par>
                        <p:par>
                          <p:cTn id="11" fill="hold" nodeType="afterGroup">
                            <p:stCondLst>
                              <p:cond delay="2000"/>
                            </p:stCondLst>
                            <p:childTnLst>
                              <p:par>
                                <p:cTn id="12" presetID="10" presetClass="exit" presetSubtype="0" fill="hold" nodeType="afterEffect">
                                  <p:stCondLst>
                                    <p:cond delay="0"/>
                                  </p:stCondLst>
                                  <p:childTnLst>
                                    <p:animEffect transition="out" filter="fade">
                                      <p:cBhvr>
                                        <p:cTn id="13" dur="2000"/>
                                        <p:tgtEl>
                                          <p:spTgt spid="3"/>
                                        </p:tgtEl>
                                      </p:cBhvr>
                                    </p:animEffect>
                                    <p:set>
                                      <p:cBhvr>
                                        <p:cTn id="14" dur="1" fill="hold">
                                          <p:stCondLst>
                                            <p:cond delay="1999"/>
                                          </p:stCondLst>
                                        </p:cTn>
                                        <p:tgtEl>
                                          <p:spTgt spid="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2000"/>
                                        <p:tgtEl>
                                          <p:spTgt spid="13315"/>
                                        </p:tgtEl>
                                      </p:cBhvr>
                                    </p:animEffect>
                                    <p:set>
                                      <p:cBhvr>
                                        <p:cTn id="17" dur="1" fill="hold">
                                          <p:stCondLst>
                                            <p:cond delay="1999"/>
                                          </p:stCondLst>
                                        </p:cTn>
                                        <p:tgtEl>
                                          <p:spTgt spid="13315"/>
                                        </p:tgtEl>
                                        <p:attrNameLst>
                                          <p:attrName>style.visibility</p:attrName>
                                        </p:attrNameLst>
                                      </p:cBhvr>
                                      <p:to>
                                        <p:strVal val="hidden"/>
                                      </p:to>
                                    </p:set>
                                  </p:childTnLst>
                                </p:cTn>
                              </p:par>
                            </p:childTnLst>
                          </p:cTn>
                        </p:par>
                        <p:par>
                          <p:cTn id="18" fill="hold" nodeType="afterGroup">
                            <p:stCondLst>
                              <p:cond delay="4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0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13315"/>
                                        </p:tgtEl>
                                        <p:attrNameLst>
                                          <p:attrName>style.visibility</p:attrName>
                                        </p:attrNameLst>
                                      </p:cBhvr>
                                      <p:to>
                                        <p:strVal val="visible"/>
                                      </p:to>
                                    </p:set>
                                    <p:animEffect transition="in" filter="fade">
                                      <p:cBhvr>
                                        <p:cTn id="24" dur="20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623864" y="188663"/>
            <a:ext cx="7703795" cy="532009"/>
          </a:xfrm>
          <a:prstGeom prst="rect">
            <a:avLst/>
          </a:prstGeom>
          <a:noFill/>
          <a:ln w="9525">
            <a:noFill/>
            <a:round/>
            <a:headEnd/>
            <a:tailEnd/>
          </a:ln>
        </p:spPr>
        <p:txBody>
          <a:bodyPr wrap="none" lIns="81639" tIns="42452" rIns="81639" bIns="42452" anchor="ctr">
            <a:spAutoFit/>
          </a:bodyP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900" b="1" dirty="0" smtClean="0">
                <a:solidFill>
                  <a:srgbClr val="FFFFFF"/>
                </a:solidFill>
              </a:rPr>
              <a:t>Какова природа проявления </a:t>
            </a:r>
            <a:r>
              <a:rPr lang="ru-RU" sz="2900" b="1" dirty="0">
                <a:solidFill>
                  <a:srgbClr val="FFFFFF"/>
                </a:solidFill>
              </a:rPr>
              <a:t>РСА </a:t>
            </a:r>
            <a:r>
              <a:rPr lang="ru-RU" sz="2900" b="1" dirty="0" smtClean="0">
                <a:solidFill>
                  <a:srgbClr val="FFFFFF"/>
                </a:solidFill>
              </a:rPr>
              <a:t>контрастов?</a:t>
            </a:r>
            <a:endParaRPr lang="ru-RU" sz="2900" b="1" dirty="0">
              <a:solidFill>
                <a:srgbClr val="FFFFFF"/>
              </a:solidFill>
            </a:endParaRPr>
          </a:p>
        </p:txBody>
      </p:sp>
      <p:pic>
        <p:nvPicPr>
          <p:cNvPr id="15363" name="Picture 2"/>
          <p:cNvPicPr>
            <a:picLocks noChangeAspect="1" noChangeArrowheads="1"/>
          </p:cNvPicPr>
          <p:nvPr/>
        </p:nvPicPr>
        <p:blipFill>
          <a:blip r:embed="rId3"/>
          <a:srcRect/>
          <a:stretch>
            <a:fillRect/>
          </a:stretch>
        </p:blipFill>
        <p:spPr bwMode="auto">
          <a:xfrm>
            <a:off x="1850401" y="771921"/>
            <a:ext cx="5054400" cy="5054931"/>
          </a:xfrm>
          <a:prstGeom prst="rect">
            <a:avLst/>
          </a:prstGeom>
          <a:noFill/>
          <a:ln>
            <a:noFill/>
          </a:ln>
        </p:spPr>
      </p:pic>
      <p:sp>
        <p:nvSpPr>
          <p:cNvPr id="15364" name="TextBox 7"/>
          <p:cNvSpPr txBox="1">
            <a:spLocks noChangeArrowheads="1"/>
          </p:cNvSpPr>
          <p:nvPr/>
        </p:nvSpPr>
        <p:spPr bwMode="auto">
          <a:xfrm>
            <a:off x="295200" y="5891659"/>
            <a:ext cx="8788460" cy="637754"/>
          </a:xfrm>
          <a:prstGeom prst="rect">
            <a:avLst/>
          </a:prstGeom>
          <a:noFill/>
          <a:ln w="9525">
            <a:noFill/>
            <a:miter lim="800000"/>
            <a:headEnd/>
            <a:tailEnd/>
          </a:ln>
        </p:spPr>
        <p:txBody>
          <a:bodyPr wrap="none" lIns="82945" tIns="41473" rIns="82945" bIns="41473">
            <a:spAutoFit/>
          </a:bodyPr>
          <a:lstStyle/>
          <a:p>
            <a:r>
              <a:rPr lang="ru-RU" dirty="0"/>
              <a:t>Очевидна связь РСА контрастов  с особенностями мезо-масштабной изменчивости</a:t>
            </a:r>
          </a:p>
          <a:p>
            <a:r>
              <a:rPr lang="ru-RU" dirty="0"/>
              <a:t>Связаны ли эти РСА контрасты с течениями и какие их особенности они отображают?</a:t>
            </a:r>
          </a:p>
        </p:txBody>
      </p:sp>
    </p:spTree>
    <p:extLst>
      <p:ext uri="{BB962C8B-B14F-4D97-AF65-F5344CB8AC3E}">
        <p14:creationId xmlns:p14="http://schemas.microsoft.com/office/powerpoint/2010/main" val="9693666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01" y="-5400"/>
            <a:ext cx="7689600" cy="540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Прямоугольник 2"/>
          <p:cNvSpPr>
            <a:spLocks noChangeArrowheads="1"/>
          </p:cNvSpPr>
          <p:nvPr/>
        </p:nvSpPr>
        <p:spPr bwMode="auto">
          <a:xfrm>
            <a:off x="230401" y="5437801"/>
            <a:ext cx="8683200" cy="134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u-RU" sz="1633" b="1"/>
              <a:t>(</a:t>
            </a:r>
            <a:r>
              <a:rPr lang="en-US" sz="1633" b="1"/>
              <a:t>a</a:t>
            </a:r>
            <a:r>
              <a:rPr lang="ru-RU" sz="1633" b="1"/>
              <a:t>)</a:t>
            </a:r>
            <a:r>
              <a:rPr lang="en-US" sz="1633" b="1"/>
              <a:t> </a:t>
            </a:r>
            <a:r>
              <a:rPr lang="ru-RU" sz="1633" b="1"/>
              <a:t>Значения концентрации хлорофилла-А по данным </a:t>
            </a:r>
            <a:r>
              <a:rPr lang="fr-FR" sz="1633" b="1"/>
              <a:t>SeaWiFS</a:t>
            </a:r>
            <a:r>
              <a:rPr lang="ru-RU" sz="1633" b="1"/>
              <a:t>,</a:t>
            </a:r>
            <a:r>
              <a:rPr lang="fr-FR" sz="1633" b="1"/>
              <a:t> </a:t>
            </a:r>
            <a:r>
              <a:rPr lang="ru-RU" sz="1633" b="1"/>
              <a:t>район Патагонии</a:t>
            </a:r>
            <a:r>
              <a:rPr lang="fr-FR" sz="1633" b="1"/>
              <a:t>;</a:t>
            </a:r>
            <a:endParaRPr lang="ru-RU" sz="1633" b="1"/>
          </a:p>
          <a:p>
            <a:r>
              <a:rPr lang="fr-FR" sz="1633" b="1"/>
              <a:t>(b) </a:t>
            </a:r>
            <a:r>
              <a:rPr lang="ru-RU" sz="1633" b="1"/>
              <a:t>Ночные огни в районе юго-запада Атлантики</a:t>
            </a:r>
            <a:r>
              <a:rPr lang="fr-FR" sz="1633" b="1"/>
              <a:t>.</a:t>
            </a:r>
            <a:endParaRPr lang="ru-RU" sz="1633" b="1"/>
          </a:p>
          <a:p>
            <a:r>
              <a:rPr lang="ru-RU" sz="1633" b="1"/>
              <a:t>Огни на изображении образованы судами на промысле.</a:t>
            </a:r>
          </a:p>
          <a:p>
            <a:r>
              <a:rPr lang="ru-RU" sz="1633"/>
              <a:t>(</a:t>
            </a:r>
            <a:r>
              <a:rPr lang="en-US" sz="1633"/>
              <a:t>Matano, R. P., and E. D. Palma, 2008: On the upwelling of downwelling currents. J. Phys. Oceanogr. 38, 2482-2500, doi: 10.1175/2008JPO3783.1</a:t>
            </a:r>
            <a:r>
              <a:rPr lang="ru-RU" sz="1633"/>
              <a:t>)</a:t>
            </a:r>
          </a:p>
        </p:txBody>
      </p:sp>
    </p:spTree>
    <p:extLst>
      <p:ext uri="{BB962C8B-B14F-4D97-AF65-F5344CB8AC3E}">
        <p14:creationId xmlns:p14="http://schemas.microsoft.com/office/powerpoint/2010/main" val="303830135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p:cNvPicPr>
            <a:picLocks noChangeAspect="1" noChangeArrowheads="1"/>
          </p:cNvPicPr>
          <p:nvPr/>
        </p:nvPicPr>
        <p:blipFill>
          <a:blip r:embed="rId2">
            <a:extLst>
              <a:ext uri="{28A0092B-C50C-407E-A947-70E740481C1C}">
                <a14:useLocalDpi xmlns:a14="http://schemas.microsoft.com/office/drawing/2010/main" val="0"/>
              </a:ext>
            </a:extLst>
          </a:blip>
          <a:srcRect t="5026"/>
          <a:stretch>
            <a:fillRect/>
          </a:stretch>
        </p:blipFill>
        <p:spPr bwMode="auto">
          <a:xfrm>
            <a:off x="1008001" y="2068201"/>
            <a:ext cx="6870240" cy="489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Box 5"/>
          <p:cNvSpPr txBox="1">
            <a:spLocks noChangeArrowheads="1"/>
          </p:cNvSpPr>
          <p:nvPr/>
        </p:nvSpPr>
        <p:spPr bwMode="auto">
          <a:xfrm>
            <a:off x="1" y="89640"/>
            <a:ext cx="9144000" cy="2018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ru-RU" sz="2177"/>
              <a:t>Пример РСА изображения Баренцева моря, на котором отображены проявления мезомасштабных зон конвергенции и дивергенции</a:t>
            </a:r>
          </a:p>
          <a:p>
            <a:pPr algn="ctr"/>
            <a:r>
              <a:rPr lang="ru-RU" sz="1633"/>
              <a:t>Баренцево море известно своими богатыми рыбными ресурсами.</a:t>
            </a:r>
          </a:p>
          <a:p>
            <a:pPr algn="ctr"/>
            <a:r>
              <a:rPr lang="ru-RU" sz="1633"/>
              <a:t>Кроме того, оно всегда покрыто облаками, поэтому РСА является единственным всепогодным инструментом мониторинга.</a:t>
            </a:r>
          </a:p>
          <a:p>
            <a:pPr algn="ctr"/>
            <a:r>
              <a:rPr lang="ru-RU" sz="1633"/>
              <a:t>РСА диагностика зон конвергенции</a:t>
            </a:r>
            <a:r>
              <a:rPr lang="en-US" sz="1633"/>
              <a:t>/</a:t>
            </a:r>
            <a:r>
              <a:rPr lang="ru-RU" sz="1633"/>
              <a:t>дивергенции, потенциально позволит увеличить эффективность рыбного промысла </a:t>
            </a:r>
            <a:endParaRPr lang="ru-RU" sz="1814"/>
          </a:p>
        </p:txBody>
      </p:sp>
    </p:spTree>
    <p:extLst>
      <p:ext uri="{BB962C8B-B14F-4D97-AF65-F5344CB8AC3E}">
        <p14:creationId xmlns:p14="http://schemas.microsoft.com/office/powerpoint/2010/main" val="316120578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ASA_WSM_1PNPDE20071118_072437Variations Sigma0 linear_crop"/>
          <p:cNvPicPr>
            <a:picLocks noChangeAspect="1" noChangeArrowheads="1"/>
          </p:cNvPicPr>
          <p:nvPr/>
        </p:nvPicPr>
        <p:blipFill>
          <a:blip r:embed="rId2"/>
          <a:srcRect/>
          <a:stretch>
            <a:fillRect/>
          </a:stretch>
        </p:blipFill>
        <p:spPr bwMode="auto">
          <a:xfrm>
            <a:off x="0" y="194421"/>
            <a:ext cx="5888160" cy="3299387"/>
          </a:xfrm>
          <a:prstGeom prst="rect">
            <a:avLst/>
          </a:prstGeom>
          <a:noFill/>
          <a:ln w="9525">
            <a:noFill/>
            <a:miter lim="800000"/>
            <a:headEnd/>
            <a:tailEnd/>
          </a:ln>
        </p:spPr>
      </p:pic>
      <p:pic>
        <p:nvPicPr>
          <p:cNvPr id="22531" name="Picture 3" descr="Contrasts NRCS"/>
          <p:cNvPicPr>
            <a:picLocks noChangeAspect="1" noChangeArrowheads="1"/>
          </p:cNvPicPr>
          <p:nvPr/>
        </p:nvPicPr>
        <p:blipFill>
          <a:blip r:embed="rId3"/>
          <a:srcRect/>
          <a:stretch>
            <a:fillRect/>
          </a:stretch>
        </p:blipFill>
        <p:spPr bwMode="auto">
          <a:xfrm>
            <a:off x="0" y="3623421"/>
            <a:ext cx="5955840" cy="3297947"/>
          </a:xfrm>
          <a:prstGeom prst="rect">
            <a:avLst/>
          </a:prstGeom>
          <a:noFill/>
          <a:ln w="9525">
            <a:noFill/>
            <a:miter lim="800000"/>
            <a:headEnd/>
            <a:tailEnd/>
          </a:ln>
        </p:spPr>
      </p:pic>
      <p:sp>
        <p:nvSpPr>
          <p:cNvPr id="22532" name="TextBox 3"/>
          <p:cNvSpPr txBox="1">
            <a:spLocks noChangeArrowheads="1"/>
          </p:cNvSpPr>
          <p:nvPr/>
        </p:nvSpPr>
        <p:spPr bwMode="auto">
          <a:xfrm>
            <a:off x="5876644" y="1355183"/>
            <a:ext cx="2716285" cy="1191752"/>
          </a:xfrm>
          <a:prstGeom prst="rect">
            <a:avLst/>
          </a:prstGeom>
          <a:noFill/>
          <a:ln w="9525">
            <a:noFill/>
            <a:miter lim="800000"/>
            <a:headEnd/>
            <a:tailEnd/>
          </a:ln>
        </p:spPr>
        <p:txBody>
          <a:bodyPr wrap="none" lIns="82945" tIns="41473" rIns="82945" bIns="41473">
            <a:spAutoFit/>
          </a:bodyPr>
          <a:lstStyle/>
          <a:p>
            <a:pPr algn="ctr"/>
            <a:r>
              <a:rPr lang="ru-RU" sz="3600" b="1" dirty="0"/>
              <a:t>РСА</a:t>
            </a:r>
          </a:p>
          <a:p>
            <a:pPr algn="ctr"/>
            <a:r>
              <a:rPr lang="ru-RU" sz="3600" b="1" dirty="0"/>
              <a:t>наблюдения</a:t>
            </a:r>
            <a:endParaRPr lang="ru-RU" sz="2200" b="1" dirty="0"/>
          </a:p>
        </p:txBody>
      </p:sp>
      <p:sp>
        <p:nvSpPr>
          <p:cNvPr id="22533" name="TextBox 4"/>
          <p:cNvSpPr txBox="1">
            <a:spLocks noChangeArrowheads="1"/>
          </p:cNvSpPr>
          <p:nvPr/>
        </p:nvSpPr>
        <p:spPr bwMode="auto">
          <a:xfrm>
            <a:off x="6109921" y="4380941"/>
            <a:ext cx="2392478" cy="1191752"/>
          </a:xfrm>
          <a:prstGeom prst="rect">
            <a:avLst/>
          </a:prstGeom>
          <a:noFill/>
          <a:ln w="9525">
            <a:noFill/>
            <a:miter lim="800000"/>
            <a:headEnd/>
            <a:tailEnd/>
          </a:ln>
        </p:spPr>
        <p:txBody>
          <a:bodyPr wrap="none" lIns="82945" tIns="41473" rIns="82945" bIns="41473">
            <a:spAutoFit/>
          </a:bodyPr>
          <a:lstStyle/>
          <a:p>
            <a:r>
              <a:rPr lang="en-US" sz="3600" b="1" dirty="0"/>
              <a:t>RIM </a:t>
            </a:r>
          </a:p>
          <a:p>
            <a:r>
              <a:rPr lang="ru-RU" sz="3600" b="1" dirty="0"/>
              <a:t>симуляции</a:t>
            </a:r>
            <a:endParaRPr lang="ru-RU" sz="2200" b="1"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Прямоугольник 12"/>
          <p:cNvSpPr>
            <a:spLocks noChangeArrowheads="1"/>
          </p:cNvSpPr>
          <p:nvPr/>
        </p:nvSpPr>
        <p:spPr bwMode="auto">
          <a:xfrm>
            <a:off x="5932801" y="4997160"/>
            <a:ext cx="3146400" cy="829440"/>
          </a:xfrm>
          <a:prstGeom prst="rect">
            <a:avLst/>
          </a:prstGeom>
          <a:solidFill>
            <a:srgbClr val="FFFF00"/>
          </a:solidFill>
          <a:ln w="9525" algn="ctr">
            <a:solidFill>
              <a:schemeClr val="tx1"/>
            </a:solidFill>
            <a:round/>
            <a:headEnd/>
            <a:tailEnd/>
          </a:ln>
        </p:spPr>
        <p:txBody>
          <a:bodyPr/>
          <a:lstStyle/>
          <a:p>
            <a:endParaRPr lang="ru-RU" sz="1633"/>
          </a:p>
        </p:txBody>
      </p:sp>
      <p:sp>
        <p:nvSpPr>
          <p:cNvPr id="5125" name="Прямоугольник 11"/>
          <p:cNvSpPr>
            <a:spLocks noChangeArrowheads="1"/>
          </p:cNvSpPr>
          <p:nvPr/>
        </p:nvSpPr>
        <p:spPr bwMode="auto">
          <a:xfrm>
            <a:off x="5997601" y="1788840"/>
            <a:ext cx="3146400" cy="829440"/>
          </a:xfrm>
          <a:prstGeom prst="rect">
            <a:avLst/>
          </a:prstGeom>
          <a:solidFill>
            <a:schemeClr val="bg1"/>
          </a:solidFill>
          <a:ln w="9525" algn="ctr">
            <a:solidFill>
              <a:schemeClr val="tx1"/>
            </a:solidFill>
            <a:round/>
            <a:headEnd/>
            <a:tailEnd/>
          </a:ln>
        </p:spPr>
        <p:txBody>
          <a:bodyPr/>
          <a:lstStyle/>
          <a:p>
            <a:endParaRPr lang="ru-RU" sz="1633"/>
          </a:p>
        </p:txBody>
      </p:sp>
      <p:pic>
        <p:nvPicPr>
          <p:cNvPr id="5126" name="Рисунок 2" descr="Contrasts Bbr_noWB.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561" y="897481"/>
            <a:ext cx="4717440" cy="261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Рисунок 3" descr="Contrasts NRCS.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7600" y="4121641"/>
            <a:ext cx="4717440" cy="261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Box 4"/>
          <p:cNvSpPr txBox="1">
            <a:spLocks noChangeArrowheads="1"/>
          </p:cNvSpPr>
          <p:nvPr/>
        </p:nvSpPr>
        <p:spPr bwMode="auto">
          <a:xfrm>
            <a:off x="1" y="189001"/>
            <a:ext cx="5113900" cy="7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sz="2177" b="1"/>
              <a:t>Сигнатуры УЭПР в рамках</a:t>
            </a:r>
            <a:br>
              <a:rPr lang="ru-RU" sz="2177" b="1"/>
            </a:br>
            <a:r>
              <a:rPr lang="ru-RU" sz="2177" b="1"/>
              <a:t>«стандартной релаксационной модели»</a:t>
            </a:r>
          </a:p>
        </p:txBody>
      </p:sp>
      <p:sp>
        <p:nvSpPr>
          <p:cNvPr id="5129" name="TextBox 5"/>
          <p:cNvSpPr txBox="1">
            <a:spLocks noChangeArrowheads="1"/>
          </p:cNvSpPr>
          <p:nvPr/>
        </p:nvSpPr>
        <p:spPr bwMode="auto">
          <a:xfrm>
            <a:off x="1" y="3616202"/>
            <a:ext cx="5437707"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sz="2177" b="1">
                <a:solidFill>
                  <a:srgbClr val="FFFF00"/>
                </a:solidFill>
              </a:rPr>
              <a:t>Сигнатуры УЭПР с учётом обрушения волн</a:t>
            </a:r>
          </a:p>
        </p:txBody>
      </p:sp>
      <p:sp>
        <p:nvSpPr>
          <p:cNvPr id="5130" name="TextBox 6"/>
          <p:cNvSpPr txBox="1">
            <a:spLocks noChangeArrowheads="1"/>
          </p:cNvSpPr>
          <p:nvPr/>
        </p:nvSpPr>
        <p:spPr bwMode="auto">
          <a:xfrm>
            <a:off x="5997601" y="2003401"/>
            <a:ext cx="2501280"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u-RU" sz="2177" b="1"/>
              <a:t>контрасты УЭПР</a:t>
            </a:r>
            <a:endParaRPr lang="en-US" sz="2177" b="1"/>
          </a:p>
          <a:p>
            <a:endParaRPr lang="ru-RU" sz="1633"/>
          </a:p>
        </p:txBody>
      </p:sp>
      <p:graphicFrame>
        <p:nvGraphicFramePr>
          <p:cNvPr id="5122" name="Object 3"/>
          <p:cNvGraphicFramePr>
            <a:graphicFrameLocks noChangeAspect="1"/>
          </p:cNvGraphicFramePr>
          <p:nvPr/>
        </p:nvGraphicFramePr>
        <p:xfrm>
          <a:off x="8343361" y="1970281"/>
          <a:ext cx="764640" cy="421920"/>
        </p:xfrm>
        <a:graphic>
          <a:graphicData uri="http://schemas.openxmlformats.org/presentationml/2006/ole">
            <mc:AlternateContent xmlns:mc="http://schemas.openxmlformats.org/markup-compatibility/2006">
              <mc:Choice xmlns:v="urn:schemas-microsoft-com:vml" Requires="v">
                <p:oleObj spid="_x0000_s60538" name="Equation" r:id="rId5" imgW="368280" imgH="203040" progId="Equation.DSMT4">
                  <p:embed/>
                </p:oleObj>
              </mc:Choice>
              <mc:Fallback>
                <p:oleObj name="Equation" r:id="rId5" imgW="36828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3361" y="1970281"/>
                        <a:ext cx="764640" cy="421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1" name="TextBox 9"/>
          <p:cNvSpPr txBox="1">
            <a:spLocks noChangeArrowheads="1"/>
          </p:cNvSpPr>
          <p:nvPr/>
        </p:nvSpPr>
        <p:spPr bwMode="auto">
          <a:xfrm>
            <a:off x="5932801" y="5197321"/>
            <a:ext cx="2188420"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sz="2177" b="1"/>
              <a:t>контрасты УЭПР</a:t>
            </a:r>
            <a:endParaRPr lang="en-US" sz="2177" b="1"/>
          </a:p>
          <a:p>
            <a:endParaRPr lang="ru-RU" sz="1633"/>
          </a:p>
        </p:txBody>
      </p:sp>
      <p:graphicFrame>
        <p:nvGraphicFramePr>
          <p:cNvPr id="5123" name="Object 4"/>
          <p:cNvGraphicFramePr>
            <a:graphicFrameLocks noChangeAspect="1"/>
          </p:cNvGraphicFramePr>
          <p:nvPr/>
        </p:nvGraphicFramePr>
        <p:xfrm>
          <a:off x="8330401" y="5198760"/>
          <a:ext cx="659520" cy="368640"/>
        </p:xfrm>
        <a:graphic>
          <a:graphicData uri="http://schemas.openxmlformats.org/presentationml/2006/ole">
            <mc:AlternateContent xmlns:mc="http://schemas.openxmlformats.org/markup-compatibility/2006">
              <mc:Choice xmlns:v="urn:schemas-microsoft-com:vml" Requires="v">
                <p:oleObj spid="_x0000_s60539" name="Equation" r:id="rId7" imgW="317160" imgH="177480" progId="Equation.DSMT4">
                  <p:embed/>
                </p:oleObj>
              </mc:Choice>
              <mc:Fallback>
                <p:oleObj name="Equation" r:id="rId7" imgW="31716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0401" y="5198760"/>
                        <a:ext cx="659520" cy="36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072975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ChangeArrowheads="1"/>
          </p:cNvSpPr>
          <p:nvPr/>
        </p:nvSpPr>
        <p:spPr bwMode="auto">
          <a:xfrm>
            <a:off x="684001" y="1161001"/>
            <a:ext cx="3564000" cy="972000"/>
          </a:xfrm>
          <a:prstGeom prst="rect">
            <a:avLst/>
          </a:prstGeom>
          <a:solidFill>
            <a:srgbClr val="00B8FF"/>
          </a:solidFill>
          <a:ln w="9360">
            <a:solidFill>
              <a:srgbClr val="000000"/>
            </a:solidFill>
            <a:round/>
            <a:headEnd/>
            <a:tailEnd/>
          </a:ln>
        </p:spPr>
        <p:txBody>
          <a:bodyPr lIns="81638" tIns="42452" rIns="81638" bIns="42452"/>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2177" b="1">
                <a:solidFill>
                  <a:srgbClr val="000000"/>
                </a:solidFill>
              </a:rPr>
              <a:t>Поле крупномасштабного Течения</a:t>
            </a:r>
          </a:p>
        </p:txBody>
      </p:sp>
      <p:sp>
        <p:nvSpPr>
          <p:cNvPr id="26627" name="Rectangle 2"/>
          <p:cNvSpPr>
            <a:spLocks noChangeArrowheads="1"/>
          </p:cNvSpPr>
          <p:nvPr/>
        </p:nvSpPr>
        <p:spPr bwMode="auto">
          <a:xfrm>
            <a:off x="5414400" y="1161001"/>
            <a:ext cx="2851200" cy="959040"/>
          </a:xfrm>
          <a:prstGeom prst="rect">
            <a:avLst/>
          </a:prstGeom>
          <a:solidFill>
            <a:srgbClr val="FF0000"/>
          </a:solidFill>
          <a:ln w="9360">
            <a:solidFill>
              <a:srgbClr val="000000"/>
            </a:solidFill>
            <a:round/>
            <a:headEnd/>
            <a:tailEnd/>
          </a:ln>
        </p:spPr>
        <p:txBody>
          <a:bodyPr lIns="81638" tIns="42452" rIns="81638" bIns="42452"/>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buClrTx/>
              <a:buFontTx/>
              <a:buNone/>
            </a:pPr>
            <a:endParaRPr lang="en-US" sz="1633">
              <a:solidFill>
                <a:srgbClr val="FFFFFF"/>
              </a:solidFill>
            </a:endParaRPr>
          </a:p>
          <a:p>
            <a:pPr algn="ctr" eaLnBrk="1">
              <a:buClrTx/>
              <a:buFontTx/>
              <a:buNone/>
            </a:pPr>
            <a:r>
              <a:rPr lang="ru-RU" sz="2177" b="1">
                <a:solidFill>
                  <a:srgbClr val="000000"/>
                </a:solidFill>
              </a:rPr>
              <a:t>Поле Ветра</a:t>
            </a:r>
          </a:p>
        </p:txBody>
      </p:sp>
      <p:sp>
        <p:nvSpPr>
          <p:cNvPr id="26628" name="Rectangle 3"/>
          <p:cNvSpPr>
            <a:spLocks noChangeArrowheads="1"/>
          </p:cNvSpPr>
          <p:nvPr/>
        </p:nvSpPr>
        <p:spPr bwMode="auto">
          <a:xfrm>
            <a:off x="2563201" y="3053161"/>
            <a:ext cx="3564000" cy="1023840"/>
          </a:xfrm>
          <a:prstGeom prst="rect">
            <a:avLst/>
          </a:prstGeom>
          <a:solidFill>
            <a:srgbClr val="FFFF5B"/>
          </a:solidFill>
          <a:ln w="9360">
            <a:solidFill>
              <a:srgbClr val="000000"/>
            </a:solidFill>
            <a:round/>
            <a:headEnd/>
            <a:tailEnd/>
          </a:ln>
        </p:spPr>
        <p:txBody>
          <a:bodyPr lIns="81638" tIns="42452" rIns="81638" bIns="42452"/>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2177" b="1">
                <a:solidFill>
                  <a:srgbClr val="000000"/>
                </a:solidFill>
              </a:rPr>
              <a:t>Поверхностные проявления в контрастах УЭПР и СКН</a:t>
            </a:r>
          </a:p>
        </p:txBody>
      </p:sp>
      <p:sp>
        <p:nvSpPr>
          <p:cNvPr id="26629" name="Rectangle 4"/>
          <p:cNvSpPr>
            <a:spLocks noChangeArrowheads="1"/>
          </p:cNvSpPr>
          <p:nvPr/>
        </p:nvSpPr>
        <p:spPr bwMode="auto">
          <a:xfrm>
            <a:off x="2952000" y="4932361"/>
            <a:ext cx="2851200" cy="829440"/>
          </a:xfrm>
          <a:prstGeom prst="rect">
            <a:avLst/>
          </a:prstGeom>
          <a:solidFill>
            <a:srgbClr val="5FA326"/>
          </a:solidFill>
          <a:ln w="9360">
            <a:solidFill>
              <a:srgbClr val="000000"/>
            </a:solidFill>
            <a:round/>
            <a:headEnd/>
            <a:tailEnd/>
          </a:ln>
        </p:spPr>
        <p:txBody>
          <a:bodyPr lIns="81638" tIns="42452" rIns="81638" bIns="42452"/>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endParaRPr lang="ru-RU" sz="726" b="1">
              <a:solidFill>
                <a:srgbClr val="000000"/>
              </a:solidFill>
            </a:endParaRPr>
          </a:p>
          <a:p>
            <a:pPr algn="ctr" eaLnBrk="1">
              <a:buClrTx/>
              <a:buFontTx/>
              <a:buNone/>
            </a:pPr>
            <a:r>
              <a:rPr lang="ru-RU" sz="2177" b="1">
                <a:solidFill>
                  <a:srgbClr val="000000"/>
                </a:solidFill>
              </a:rPr>
              <a:t>Симуляции </a:t>
            </a:r>
            <a:r>
              <a:rPr lang="en-US" sz="2177" b="1">
                <a:solidFill>
                  <a:srgbClr val="000000"/>
                </a:solidFill>
              </a:rPr>
              <a:t>RIM</a:t>
            </a:r>
          </a:p>
          <a:p>
            <a:pPr algn="ctr" eaLnBrk="1">
              <a:buClrTx/>
              <a:buFontTx/>
              <a:buNone/>
            </a:pPr>
            <a:r>
              <a:rPr lang="ru-RU" sz="1814" b="1">
                <a:solidFill>
                  <a:srgbClr val="000000"/>
                </a:solidFill>
              </a:rPr>
              <a:t>(моделирование)</a:t>
            </a:r>
          </a:p>
        </p:txBody>
      </p:sp>
      <p:sp>
        <p:nvSpPr>
          <p:cNvPr id="26630" name="AutoShape 5"/>
          <p:cNvSpPr>
            <a:spLocks noChangeArrowheads="1"/>
          </p:cNvSpPr>
          <p:nvPr/>
        </p:nvSpPr>
        <p:spPr bwMode="auto">
          <a:xfrm rot="-840000">
            <a:off x="735841" y="2243880"/>
            <a:ext cx="1749600" cy="3715200"/>
          </a:xfrm>
          <a:prstGeom prst="curvedRightArrow">
            <a:avLst>
              <a:gd name="adj1" fmla="val 9890"/>
              <a:gd name="adj2" fmla="val 27959"/>
              <a:gd name="adj3" fmla="val 27523"/>
            </a:avLst>
          </a:prstGeom>
          <a:solidFill>
            <a:srgbClr val="00B8FF"/>
          </a:solidFill>
          <a:ln w="9360">
            <a:solidFill>
              <a:srgbClr val="000000"/>
            </a:solidFill>
            <a:round/>
            <a:headEnd/>
            <a:tailEnd/>
          </a:ln>
        </p:spPr>
        <p:txBody>
          <a:bodyPr wrap="none" anchor="ctr"/>
          <a:lstStyle/>
          <a:p>
            <a:endParaRPr lang="ru-RU" sz="1633"/>
          </a:p>
        </p:txBody>
      </p:sp>
      <p:sp>
        <p:nvSpPr>
          <p:cNvPr id="26631" name="AutoShape 6"/>
          <p:cNvSpPr>
            <a:spLocks noChangeArrowheads="1"/>
          </p:cNvSpPr>
          <p:nvPr/>
        </p:nvSpPr>
        <p:spPr bwMode="auto">
          <a:xfrm rot="1260000">
            <a:off x="6431040" y="2271241"/>
            <a:ext cx="2073600" cy="3808800"/>
          </a:xfrm>
          <a:prstGeom prst="curvedLeftArrow">
            <a:avLst>
              <a:gd name="adj1" fmla="val 9056"/>
              <a:gd name="adj2" fmla="val 23598"/>
              <a:gd name="adj3" fmla="val 31509"/>
            </a:avLst>
          </a:prstGeom>
          <a:solidFill>
            <a:srgbClr val="00B8FF"/>
          </a:solidFill>
          <a:ln w="9360">
            <a:solidFill>
              <a:srgbClr val="000000"/>
            </a:solidFill>
            <a:round/>
            <a:headEnd/>
            <a:tailEnd/>
          </a:ln>
        </p:spPr>
        <p:txBody>
          <a:bodyPr wrap="none" anchor="ctr"/>
          <a:lstStyle/>
          <a:p>
            <a:endParaRPr lang="ru-RU" sz="1633"/>
          </a:p>
        </p:txBody>
      </p:sp>
      <p:sp>
        <p:nvSpPr>
          <p:cNvPr id="26632" name="AutoShape 7"/>
          <p:cNvSpPr>
            <a:spLocks noChangeArrowheads="1"/>
          </p:cNvSpPr>
          <p:nvPr/>
        </p:nvSpPr>
        <p:spPr bwMode="auto">
          <a:xfrm>
            <a:off x="4118401" y="4141801"/>
            <a:ext cx="439200" cy="692640"/>
          </a:xfrm>
          <a:prstGeom prst="upArrow">
            <a:avLst>
              <a:gd name="adj1" fmla="val 32444"/>
              <a:gd name="adj2" fmla="val 89512"/>
            </a:avLst>
          </a:prstGeom>
          <a:solidFill>
            <a:srgbClr val="00B8FF"/>
          </a:solidFill>
          <a:ln w="9360">
            <a:solidFill>
              <a:srgbClr val="000000"/>
            </a:solidFill>
            <a:round/>
            <a:headEnd/>
            <a:tailEnd/>
          </a:ln>
        </p:spPr>
        <p:txBody>
          <a:bodyPr wrap="none" anchor="ctr"/>
          <a:lstStyle/>
          <a:p>
            <a:endParaRPr lang="ru-RU" sz="1633"/>
          </a:p>
        </p:txBody>
      </p:sp>
      <p:sp>
        <p:nvSpPr>
          <p:cNvPr id="26633" name="AutoShape 8"/>
          <p:cNvSpPr>
            <a:spLocks noChangeArrowheads="1"/>
          </p:cNvSpPr>
          <p:nvPr/>
        </p:nvSpPr>
        <p:spPr bwMode="auto">
          <a:xfrm rot="2760000">
            <a:off x="2671201" y="2347561"/>
            <a:ext cx="1372320" cy="439200"/>
          </a:xfrm>
          <a:prstGeom prst="rightArrow">
            <a:avLst>
              <a:gd name="adj1" fmla="val 25315"/>
              <a:gd name="adj2" fmla="val 96935"/>
            </a:avLst>
          </a:prstGeom>
          <a:solidFill>
            <a:srgbClr val="FFFFFF"/>
          </a:solidFill>
          <a:ln w="9360">
            <a:solidFill>
              <a:srgbClr val="FFFFFF"/>
            </a:solidFill>
            <a:round/>
            <a:headEnd/>
            <a:tailEnd/>
          </a:ln>
        </p:spPr>
        <p:txBody>
          <a:bodyPr wrap="none" anchor="ctr"/>
          <a:lstStyle/>
          <a:p>
            <a:endParaRPr lang="ru-RU" sz="1633"/>
          </a:p>
        </p:txBody>
      </p:sp>
      <p:sp>
        <p:nvSpPr>
          <p:cNvPr id="26634" name="AutoShape 9"/>
          <p:cNvSpPr>
            <a:spLocks noChangeArrowheads="1"/>
          </p:cNvSpPr>
          <p:nvPr/>
        </p:nvSpPr>
        <p:spPr bwMode="auto">
          <a:xfrm rot="8700000">
            <a:off x="5142241" y="2386441"/>
            <a:ext cx="1559520" cy="439200"/>
          </a:xfrm>
          <a:prstGeom prst="rightArrow">
            <a:avLst>
              <a:gd name="adj1" fmla="val 32713"/>
              <a:gd name="adj2" fmla="val 122701"/>
            </a:avLst>
          </a:prstGeom>
          <a:solidFill>
            <a:srgbClr val="FFFFFF"/>
          </a:solidFill>
          <a:ln w="9360">
            <a:solidFill>
              <a:srgbClr val="FFFFFF"/>
            </a:solidFill>
            <a:round/>
            <a:headEnd/>
            <a:tailEnd/>
          </a:ln>
        </p:spPr>
        <p:txBody>
          <a:bodyPr wrap="none" anchor="ctr"/>
          <a:lstStyle/>
          <a:p>
            <a:endParaRPr lang="ru-RU" sz="1633"/>
          </a:p>
        </p:txBody>
      </p:sp>
      <p:sp>
        <p:nvSpPr>
          <p:cNvPr id="26635" name="Text Box 10"/>
          <p:cNvSpPr txBox="1">
            <a:spLocks noChangeArrowheads="1"/>
          </p:cNvSpPr>
          <p:nvPr/>
        </p:nvSpPr>
        <p:spPr bwMode="auto">
          <a:xfrm rot="2040000">
            <a:off x="877293" y="4743684"/>
            <a:ext cx="1105256" cy="83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8" tIns="42452" rIns="81638" bIns="42452">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1633">
                <a:solidFill>
                  <a:srgbClr val="FFFFFF"/>
                </a:solidFill>
              </a:rPr>
              <a:t>исходные</a:t>
            </a:r>
          </a:p>
          <a:p>
            <a:pPr algn="ctr" eaLnBrk="1">
              <a:buClrTx/>
              <a:buFontTx/>
              <a:buNone/>
            </a:pPr>
            <a:endParaRPr lang="ru-RU" sz="1633">
              <a:solidFill>
                <a:srgbClr val="FFFFFF"/>
              </a:solidFill>
            </a:endParaRPr>
          </a:p>
          <a:p>
            <a:pPr algn="ctr" eaLnBrk="1">
              <a:buClrTx/>
              <a:buFontTx/>
              <a:buNone/>
            </a:pPr>
            <a:r>
              <a:rPr lang="ru-RU" sz="1633">
                <a:solidFill>
                  <a:srgbClr val="FFFFFF"/>
                </a:solidFill>
              </a:rPr>
              <a:t>данные</a:t>
            </a:r>
          </a:p>
        </p:txBody>
      </p:sp>
      <p:sp>
        <p:nvSpPr>
          <p:cNvPr id="26636" name="Text Box 11"/>
          <p:cNvSpPr txBox="1">
            <a:spLocks noChangeArrowheads="1"/>
          </p:cNvSpPr>
          <p:nvPr/>
        </p:nvSpPr>
        <p:spPr bwMode="auto">
          <a:xfrm rot="-2100000">
            <a:off x="7095213" y="4811364"/>
            <a:ext cx="1105256" cy="83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8" tIns="42452" rIns="81638" bIns="42452">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1633">
                <a:solidFill>
                  <a:srgbClr val="FFFFFF"/>
                </a:solidFill>
              </a:rPr>
              <a:t>исходные</a:t>
            </a:r>
          </a:p>
          <a:p>
            <a:pPr algn="ctr" eaLnBrk="1">
              <a:buClrTx/>
              <a:buFontTx/>
              <a:buNone/>
            </a:pPr>
            <a:endParaRPr lang="ru-RU" sz="1633">
              <a:solidFill>
                <a:srgbClr val="FFFFFF"/>
              </a:solidFill>
            </a:endParaRPr>
          </a:p>
          <a:p>
            <a:pPr algn="ctr" eaLnBrk="1">
              <a:buClrTx/>
              <a:buFontTx/>
              <a:buNone/>
            </a:pPr>
            <a:r>
              <a:rPr lang="ru-RU" sz="1633">
                <a:solidFill>
                  <a:srgbClr val="FFFFFF"/>
                </a:solidFill>
              </a:rPr>
              <a:t>данные</a:t>
            </a:r>
          </a:p>
        </p:txBody>
      </p:sp>
      <p:sp>
        <p:nvSpPr>
          <p:cNvPr id="26637" name="Rectangle 12"/>
          <p:cNvSpPr>
            <a:spLocks noChangeArrowheads="1"/>
          </p:cNvSpPr>
          <p:nvPr/>
        </p:nvSpPr>
        <p:spPr bwMode="auto">
          <a:xfrm>
            <a:off x="100800" y="5858280"/>
            <a:ext cx="9043200" cy="92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1814" b="1">
                <a:solidFill>
                  <a:srgbClr val="FFFFFF"/>
                </a:solidFill>
              </a:rPr>
              <a:t>Сопоставительный анализ и валидация полученных результатов</a:t>
            </a:r>
          </a:p>
          <a:p>
            <a:pPr algn="ctr" eaLnBrk="1">
              <a:lnSpc>
                <a:spcPct val="100000"/>
              </a:lnSpc>
              <a:buClrTx/>
              <a:buFontTx/>
              <a:buNone/>
            </a:pPr>
            <a:r>
              <a:rPr lang="ru-RU" sz="1814" b="1">
                <a:solidFill>
                  <a:srgbClr val="FFFFFF"/>
                </a:solidFill>
              </a:rPr>
              <a:t>Идентификация РСА контрастов и вариаций СКН различной природы</a:t>
            </a:r>
          </a:p>
          <a:p>
            <a:pPr algn="ctr" eaLnBrk="1">
              <a:buClrTx/>
              <a:buFontTx/>
              <a:buNone/>
            </a:pPr>
            <a:endParaRPr lang="en-US" sz="1814" b="1">
              <a:solidFill>
                <a:srgbClr val="FFFFFF"/>
              </a:solidFill>
            </a:endParaRPr>
          </a:p>
        </p:txBody>
      </p:sp>
      <p:sp>
        <p:nvSpPr>
          <p:cNvPr id="26638" name="Rectangle 13"/>
          <p:cNvSpPr>
            <a:spLocks noChangeArrowheads="1"/>
          </p:cNvSpPr>
          <p:nvPr/>
        </p:nvSpPr>
        <p:spPr bwMode="auto">
          <a:xfrm>
            <a:off x="230401" y="124201"/>
            <a:ext cx="8618400" cy="117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2358">
                <a:solidFill>
                  <a:srgbClr val="FFFFFF"/>
                </a:solidFill>
              </a:rPr>
              <a:t>Применение методики мониторинга физических процессов в верхнем слое океана</a:t>
            </a:r>
          </a:p>
          <a:p>
            <a:pPr algn="ctr" eaLnBrk="1">
              <a:buClrTx/>
              <a:buFontTx/>
              <a:buNone/>
            </a:pPr>
            <a:r>
              <a:rPr lang="ru-RU" sz="2358">
                <a:solidFill>
                  <a:srgbClr val="FFFFFF"/>
                </a:solidFill>
              </a:rPr>
              <a:t>по данным оптических и РСА сканеров</a:t>
            </a:r>
          </a:p>
        </p:txBody>
      </p:sp>
    </p:spTree>
    <p:extLst>
      <p:ext uri="{BB962C8B-B14F-4D97-AF65-F5344CB8AC3E}">
        <p14:creationId xmlns:p14="http://schemas.microsoft.com/office/powerpoint/2010/main" val="19592653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9"/>
          <p:cNvSpPr>
            <a:spLocks noGrp="1"/>
          </p:cNvSpPr>
          <p:nvPr>
            <p:ph type="title" idx="4294967295"/>
          </p:nvPr>
        </p:nvSpPr>
        <p:spPr>
          <a:xfrm>
            <a:off x="1066800" y="-33339"/>
            <a:ext cx="8229600" cy="1252539"/>
          </a:xfrm>
        </p:spPr>
        <p:txBody>
          <a:bodyPr>
            <a:normAutofit/>
          </a:bodyPr>
          <a:lstStyle/>
          <a:p>
            <a:r>
              <a:rPr lang="en-US" sz="2800" dirty="0" smtClean="0"/>
              <a:t>М</a:t>
            </a:r>
            <a:r>
              <a:rPr lang="ru-RU" sz="2800" dirty="0" smtClean="0"/>
              <a:t>етодология</a:t>
            </a:r>
            <a:r>
              <a:rPr lang="en-US" sz="2800" dirty="0" smtClean="0"/>
              <a:t> </a:t>
            </a:r>
            <a:r>
              <a:rPr lang="en-US" sz="2800" dirty="0" err="1" smtClean="0"/>
              <a:t>синергетического</a:t>
            </a:r>
            <a:r>
              <a:rPr lang="en-US" sz="2800" dirty="0" smtClean="0"/>
              <a:t> </a:t>
            </a:r>
            <a:r>
              <a:rPr lang="en-US" sz="2800" dirty="0" err="1" smtClean="0"/>
              <a:t>исследования</a:t>
            </a:r>
            <a:r>
              <a:rPr lang="en-US" sz="2800" dirty="0" smtClean="0"/>
              <a:t> </a:t>
            </a:r>
            <a:r>
              <a:rPr lang="en-US" sz="2800" dirty="0" err="1" smtClean="0"/>
              <a:t>поверхности</a:t>
            </a:r>
            <a:r>
              <a:rPr lang="en-US" sz="2800" dirty="0" smtClean="0"/>
              <a:t> </a:t>
            </a:r>
            <a:r>
              <a:rPr lang="en-US" sz="2800" dirty="0" err="1" smtClean="0"/>
              <a:t>Океана</a:t>
            </a:r>
            <a:endParaRPr lang="ru-RU" sz="2800" dirty="0" smtClean="0"/>
          </a:p>
        </p:txBody>
      </p:sp>
      <p:sp>
        <p:nvSpPr>
          <p:cNvPr id="7" name="Rectangle 1"/>
          <p:cNvSpPr>
            <a:spLocks noChangeArrowheads="1"/>
          </p:cNvSpPr>
          <p:nvPr/>
        </p:nvSpPr>
        <p:spPr bwMode="auto">
          <a:xfrm>
            <a:off x="1907381" y="1052738"/>
            <a:ext cx="1485900" cy="642937"/>
          </a:xfrm>
          <a:prstGeom prst="rect">
            <a:avLst/>
          </a:prstGeom>
          <a:solidFill>
            <a:schemeClr val="accent1"/>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dirty="0">
                <a:solidFill>
                  <a:srgbClr val="000000"/>
                </a:solidFill>
              </a:rPr>
              <a:t>MODIS</a:t>
            </a:r>
          </a:p>
        </p:txBody>
      </p:sp>
      <p:sp>
        <p:nvSpPr>
          <p:cNvPr id="8" name="Rectangle 2"/>
          <p:cNvSpPr>
            <a:spLocks noChangeArrowheads="1"/>
          </p:cNvSpPr>
          <p:nvPr/>
        </p:nvSpPr>
        <p:spPr bwMode="auto">
          <a:xfrm>
            <a:off x="4550569" y="1052738"/>
            <a:ext cx="1928812" cy="571500"/>
          </a:xfrm>
          <a:prstGeom prst="rect">
            <a:avLst/>
          </a:prstGeom>
          <a:solidFill>
            <a:schemeClr val="accent1"/>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dirty="0">
                <a:solidFill>
                  <a:srgbClr val="000000"/>
                </a:solidFill>
              </a:rPr>
              <a:t>ASAR WS</a:t>
            </a:r>
          </a:p>
        </p:txBody>
      </p:sp>
      <p:sp>
        <p:nvSpPr>
          <p:cNvPr id="9" name="Rectangle 3"/>
          <p:cNvSpPr>
            <a:spLocks noChangeArrowheads="1"/>
          </p:cNvSpPr>
          <p:nvPr/>
        </p:nvSpPr>
        <p:spPr bwMode="auto">
          <a:xfrm>
            <a:off x="2336006" y="2324323"/>
            <a:ext cx="1785938" cy="571500"/>
          </a:xfrm>
          <a:prstGeom prst="rect">
            <a:avLst/>
          </a:prstGeom>
          <a:solidFill>
            <a:srgbClr val="FFFF00"/>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600" b="1" dirty="0">
                <a:solidFill>
                  <a:srgbClr val="000000"/>
                </a:solidFill>
              </a:rPr>
              <a:t>Поверхностная температура</a:t>
            </a:r>
          </a:p>
        </p:txBody>
      </p:sp>
      <p:sp>
        <p:nvSpPr>
          <p:cNvPr id="10" name="Rectangle 4"/>
          <p:cNvSpPr>
            <a:spLocks noChangeArrowheads="1"/>
          </p:cNvSpPr>
          <p:nvPr/>
        </p:nvSpPr>
        <p:spPr bwMode="auto">
          <a:xfrm>
            <a:off x="4907760" y="2324323"/>
            <a:ext cx="1071563" cy="571500"/>
          </a:xfrm>
          <a:prstGeom prst="rect">
            <a:avLst/>
          </a:prstGeom>
          <a:solidFill>
            <a:srgbClr val="FFFF00"/>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600" b="1">
                <a:solidFill>
                  <a:srgbClr val="000000"/>
                </a:solidFill>
              </a:rPr>
              <a:t>РСА ветер</a:t>
            </a:r>
          </a:p>
        </p:txBody>
      </p:sp>
      <p:sp>
        <p:nvSpPr>
          <p:cNvPr id="11" name="Rectangle 5"/>
          <p:cNvSpPr>
            <a:spLocks noChangeArrowheads="1"/>
          </p:cNvSpPr>
          <p:nvPr/>
        </p:nvSpPr>
        <p:spPr bwMode="auto">
          <a:xfrm>
            <a:off x="835819" y="3567336"/>
            <a:ext cx="1428750" cy="685800"/>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400" b="1" dirty="0">
                <a:solidFill>
                  <a:srgbClr val="000000"/>
                </a:solidFill>
              </a:rPr>
              <a:t>Среднеквадратичный наклон</a:t>
            </a:r>
          </a:p>
        </p:txBody>
      </p:sp>
      <p:sp>
        <p:nvSpPr>
          <p:cNvPr id="12" name="Rectangle 6"/>
          <p:cNvSpPr>
            <a:spLocks noChangeArrowheads="1"/>
          </p:cNvSpPr>
          <p:nvPr/>
        </p:nvSpPr>
        <p:spPr bwMode="auto">
          <a:xfrm>
            <a:off x="2764631" y="3553049"/>
            <a:ext cx="1428750" cy="642939"/>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400" b="1" dirty="0">
                <a:solidFill>
                  <a:srgbClr val="000000"/>
                </a:solidFill>
              </a:rPr>
              <a:t>Квазигеострофическое </a:t>
            </a:r>
            <a:r>
              <a:rPr lang="ru-RU" sz="1400" b="1" dirty="0" smtClean="0">
                <a:solidFill>
                  <a:srgbClr val="000000"/>
                </a:solidFill>
              </a:rPr>
              <a:t>течение</a:t>
            </a:r>
            <a:r>
              <a:rPr lang="en-US" sz="1400" b="1" dirty="0" smtClean="0">
                <a:solidFill>
                  <a:srgbClr val="000000"/>
                </a:solidFill>
              </a:rPr>
              <a:t> (</a:t>
            </a:r>
            <a:r>
              <a:rPr lang="ru-RU" sz="1400" b="1" dirty="0" smtClean="0">
                <a:solidFill>
                  <a:srgbClr val="000000"/>
                </a:solidFill>
              </a:rPr>
              <a:t>КГТ</a:t>
            </a:r>
            <a:r>
              <a:rPr lang="en-US" sz="1400" b="1" dirty="0" smtClean="0">
                <a:solidFill>
                  <a:srgbClr val="000000"/>
                </a:solidFill>
              </a:rPr>
              <a:t>)</a:t>
            </a:r>
            <a:endParaRPr lang="ru-RU" sz="1400" b="1" dirty="0">
              <a:solidFill>
                <a:srgbClr val="000000"/>
              </a:solidFill>
            </a:endParaRPr>
          </a:p>
        </p:txBody>
      </p:sp>
      <p:sp>
        <p:nvSpPr>
          <p:cNvPr id="13" name="Rectangle 7"/>
          <p:cNvSpPr>
            <a:spLocks noChangeArrowheads="1"/>
          </p:cNvSpPr>
          <p:nvPr/>
        </p:nvSpPr>
        <p:spPr bwMode="auto">
          <a:xfrm>
            <a:off x="4979194" y="3522889"/>
            <a:ext cx="1714500" cy="700087"/>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400" b="1">
                <a:solidFill>
                  <a:srgbClr val="000000"/>
                </a:solidFill>
              </a:rPr>
              <a:t>Дивергенция поверхностного течения</a:t>
            </a:r>
          </a:p>
        </p:txBody>
      </p:sp>
      <p:sp>
        <p:nvSpPr>
          <p:cNvPr id="14" name="Rectangle 8"/>
          <p:cNvSpPr>
            <a:spLocks noChangeArrowheads="1"/>
          </p:cNvSpPr>
          <p:nvPr/>
        </p:nvSpPr>
        <p:spPr bwMode="auto">
          <a:xfrm>
            <a:off x="6931819" y="3624489"/>
            <a:ext cx="1619250" cy="547687"/>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400" b="1">
                <a:solidFill>
                  <a:srgbClr val="000000"/>
                </a:solidFill>
              </a:rPr>
              <a:t>РСА шероховатость</a:t>
            </a:r>
          </a:p>
        </p:txBody>
      </p:sp>
      <p:sp>
        <p:nvSpPr>
          <p:cNvPr id="15" name="Rectangle 9"/>
          <p:cNvSpPr>
            <a:spLocks noChangeArrowheads="1"/>
          </p:cNvSpPr>
          <p:nvPr/>
        </p:nvSpPr>
        <p:spPr bwMode="auto">
          <a:xfrm>
            <a:off x="3193256" y="4767488"/>
            <a:ext cx="2071688" cy="771525"/>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600" b="1" dirty="0">
                <a:solidFill>
                  <a:srgbClr val="000000"/>
                </a:solidFill>
              </a:rPr>
              <a:t>Мезомасштабные проявления течений</a:t>
            </a:r>
          </a:p>
        </p:txBody>
      </p:sp>
      <p:sp>
        <p:nvSpPr>
          <p:cNvPr id="16" name="Rectangle 10"/>
          <p:cNvSpPr>
            <a:spLocks noChangeArrowheads="1"/>
          </p:cNvSpPr>
          <p:nvPr/>
        </p:nvSpPr>
        <p:spPr bwMode="auto">
          <a:xfrm>
            <a:off x="3093244" y="6053361"/>
            <a:ext cx="2286000" cy="628651"/>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rgbClr val="000000"/>
                </a:solidFill>
              </a:rPr>
              <a:t>RIM</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2000" b="1" dirty="0" smtClean="0">
                <a:solidFill>
                  <a:srgbClr val="000000"/>
                </a:solidFill>
              </a:rPr>
              <a:t>моделирование</a:t>
            </a:r>
            <a:endParaRPr lang="ru-RU" sz="2000" b="1" dirty="0">
              <a:solidFill>
                <a:srgbClr val="000000"/>
              </a:solidFill>
            </a:endParaRPr>
          </a:p>
        </p:txBody>
      </p:sp>
      <p:sp>
        <p:nvSpPr>
          <p:cNvPr id="17" name="Oval 24"/>
          <p:cNvSpPr>
            <a:spLocks noChangeArrowheads="1"/>
          </p:cNvSpPr>
          <p:nvPr/>
        </p:nvSpPr>
        <p:spPr bwMode="auto">
          <a:xfrm rot="19860000">
            <a:off x="2313785" y="1702026"/>
            <a:ext cx="2106613" cy="2805113"/>
          </a:xfrm>
          <a:prstGeom prst="ellipse">
            <a:avLst/>
          </a:prstGeom>
          <a:noFill/>
          <a:ln w="2556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a:p>
        </p:txBody>
      </p:sp>
      <p:sp>
        <p:nvSpPr>
          <p:cNvPr id="18" name="Oval 26"/>
          <p:cNvSpPr>
            <a:spLocks noChangeArrowheads="1"/>
          </p:cNvSpPr>
          <p:nvPr/>
        </p:nvSpPr>
        <p:spPr bwMode="auto">
          <a:xfrm rot="5400000">
            <a:off x="3071816" y="-72008"/>
            <a:ext cx="3000375" cy="8970962"/>
          </a:xfrm>
          <a:prstGeom prst="ellipse">
            <a:avLst/>
          </a:prstGeom>
          <a:noFill/>
          <a:ln w="25560">
            <a:solidFill>
              <a:srgbClr val="C927AE"/>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a:p>
        </p:txBody>
      </p:sp>
      <p:sp>
        <p:nvSpPr>
          <p:cNvPr id="19" name="Text Box 28"/>
          <p:cNvSpPr txBox="1">
            <a:spLocks noChangeArrowheads="1"/>
          </p:cNvSpPr>
          <p:nvPr/>
        </p:nvSpPr>
        <p:spPr bwMode="auto">
          <a:xfrm>
            <a:off x="6188173" y="1486123"/>
            <a:ext cx="2643188" cy="175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9pPr>
          </a:lstStyle>
          <a:p>
            <a:pPr algn="r" eaLnBrk="1">
              <a:buClrTx/>
              <a:buFontTx/>
              <a:buNone/>
            </a:pPr>
            <a:r>
              <a:rPr lang="ru-RU" dirty="0" smtClean="0">
                <a:solidFill>
                  <a:schemeClr val="tx1"/>
                </a:solidFill>
              </a:rPr>
              <a:t>Эллипсами объединены в группы данные и способы их использования в разработанной методологии</a:t>
            </a:r>
            <a:endParaRPr lang="ru-RU" dirty="0">
              <a:solidFill>
                <a:schemeClr val="tx1"/>
              </a:solidFill>
            </a:endParaRPr>
          </a:p>
        </p:txBody>
      </p:sp>
      <p:sp>
        <p:nvSpPr>
          <p:cNvPr id="20" name="Овал 61"/>
          <p:cNvSpPr>
            <a:spLocks noChangeArrowheads="1"/>
          </p:cNvSpPr>
          <p:nvPr/>
        </p:nvSpPr>
        <p:spPr bwMode="auto">
          <a:xfrm rot="5230560">
            <a:off x="3502823" y="1549625"/>
            <a:ext cx="2319337" cy="3789363"/>
          </a:xfrm>
          <a:prstGeom prst="ellipse">
            <a:avLst/>
          </a:prstGeom>
          <a:noFill/>
          <a:ln w="25400" algn="ctr">
            <a:solidFill>
              <a:schemeClr val="accent1">
                <a:alpha val="72156"/>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cxnSp>
        <p:nvCxnSpPr>
          <p:cNvPr id="21" name="Прямая со стрелкой 27"/>
          <p:cNvCxnSpPr>
            <a:cxnSpLocks noChangeShapeType="1"/>
            <a:stCxn id="7" idx="2"/>
            <a:endCxn id="9" idx="0"/>
          </p:cNvCxnSpPr>
          <p:nvPr/>
        </p:nvCxnSpPr>
        <p:spPr bwMode="auto">
          <a:xfrm rot="16200000" flipH="1">
            <a:off x="2625726" y="1720280"/>
            <a:ext cx="628651" cy="579438"/>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Прямая со стрелкой 29"/>
          <p:cNvCxnSpPr>
            <a:cxnSpLocks noChangeShapeType="1"/>
            <a:stCxn id="8" idx="2"/>
            <a:endCxn id="10" idx="0"/>
          </p:cNvCxnSpPr>
          <p:nvPr/>
        </p:nvCxnSpPr>
        <p:spPr bwMode="auto">
          <a:xfrm rot="5400000">
            <a:off x="5130010" y="1938561"/>
            <a:ext cx="700087" cy="71438"/>
          </a:xfrm>
          <a:prstGeom prst="straightConnector1">
            <a:avLst/>
          </a:prstGeom>
          <a:noFill/>
          <a:ln w="63500" algn="ctr">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23" name="Прямая со стрелкой 31"/>
          <p:cNvCxnSpPr>
            <a:cxnSpLocks noChangeShapeType="1"/>
            <a:stCxn id="7" idx="2"/>
            <a:endCxn id="11" idx="0"/>
          </p:cNvCxnSpPr>
          <p:nvPr/>
        </p:nvCxnSpPr>
        <p:spPr bwMode="auto">
          <a:xfrm rot="5400000">
            <a:off x="1164435" y="2081438"/>
            <a:ext cx="1871663" cy="1100137"/>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Прямая со стрелкой 34"/>
          <p:cNvCxnSpPr>
            <a:cxnSpLocks noChangeShapeType="1"/>
            <a:stCxn id="8" idx="2"/>
          </p:cNvCxnSpPr>
          <p:nvPr/>
        </p:nvCxnSpPr>
        <p:spPr bwMode="auto">
          <a:xfrm rot="16200000" flipH="1">
            <a:off x="5538789" y="1599631"/>
            <a:ext cx="2000251" cy="2049463"/>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 name="Прямая со стрелкой 37"/>
          <p:cNvCxnSpPr>
            <a:cxnSpLocks noChangeShapeType="1"/>
            <a:stCxn id="9" idx="2"/>
            <a:endCxn id="12" idx="0"/>
          </p:cNvCxnSpPr>
          <p:nvPr/>
        </p:nvCxnSpPr>
        <p:spPr bwMode="auto">
          <a:xfrm rot="16200000" flipH="1">
            <a:off x="3025779" y="3099820"/>
            <a:ext cx="657225" cy="249237"/>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 name="Прямая со стрелкой 39"/>
          <p:cNvCxnSpPr>
            <a:cxnSpLocks noChangeShapeType="1"/>
            <a:stCxn id="12" idx="3"/>
            <a:endCxn id="13" idx="1"/>
          </p:cNvCxnSpPr>
          <p:nvPr/>
        </p:nvCxnSpPr>
        <p:spPr bwMode="auto">
          <a:xfrm flipV="1">
            <a:off x="4193385" y="3873723"/>
            <a:ext cx="785813" cy="1588"/>
          </a:xfrm>
          <a:prstGeom prst="straightConnector1">
            <a:avLst/>
          </a:prstGeom>
          <a:noFill/>
          <a:ln w="63500" algn="ctr">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27" name="Прямая со стрелкой 41"/>
          <p:cNvCxnSpPr>
            <a:cxnSpLocks noChangeShapeType="1"/>
            <a:stCxn id="10" idx="2"/>
            <a:endCxn id="13" idx="0"/>
          </p:cNvCxnSpPr>
          <p:nvPr/>
        </p:nvCxnSpPr>
        <p:spPr bwMode="auto">
          <a:xfrm rot="16200000" flipH="1">
            <a:off x="5326860" y="3013301"/>
            <a:ext cx="627063" cy="392113"/>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 name="Прямая со стрелкой 48"/>
          <p:cNvCxnSpPr>
            <a:cxnSpLocks noChangeShapeType="1"/>
            <a:stCxn id="11" idx="2"/>
            <a:endCxn id="15" idx="1"/>
          </p:cNvCxnSpPr>
          <p:nvPr/>
        </p:nvCxnSpPr>
        <p:spPr bwMode="auto">
          <a:xfrm rot="16200000" flipH="1">
            <a:off x="1921669" y="3881661"/>
            <a:ext cx="900112" cy="1643062"/>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 name="Прямая со стрелкой 50"/>
          <p:cNvCxnSpPr>
            <a:cxnSpLocks noChangeShapeType="1"/>
            <a:stCxn id="14" idx="2"/>
            <a:endCxn id="15" idx="3"/>
          </p:cNvCxnSpPr>
          <p:nvPr/>
        </p:nvCxnSpPr>
        <p:spPr bwMode="auto">
          <a:xfrm rot="5400000">
            <a:off x="6012658" y="3424461"/>
            <a:ext cx="981075" cy="2476500"/>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0" name="Прямая со стрелкой 52"/>
          <p:cNvCxnSpPr>
            <a:cxnSpLocks noChangeShapeType="1"/>
            <a:stCxn id="13" idx="2"/>
            <a:endCxn id="15" idx="0"/>
          </p:cNvCxnSpPr>
          <p:nvPr/>
        </p:nvCxnSpPr>
        <p:spPr bwMode="auto">
          <a:xfrm rot="5400000">
            <a:off x="4760916" y="3691956"/>
            <a:ext cx="544513" cy="1606550"/>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 name="Прямая со стрелкой 54"/>
          <p:cNvCxnSpPr>
            <a:cxnSpLocks noChangeShapeType="1"/>
            <a:stCxn id="12" idx="2"/>
            <a:endCxn id="15" idx="0"/>
          </p:cNvCxnSpPr>
          <p:nvPr/>
        </p:nvCxnSpPr>
        <p:spPr bwMode="auto">
          <a:xfrm rot="16200000" flipH="1">
            <a:off x="3568702" y="4106292"/>
            <a:ext cx="571500" cy="750888"/>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 name="Прямая со стрелкой 57"/>
          <p:cNvCxnSpPr>
            <a:cxnSpLocks noChangeShapeType="1"/>
            <a:stCxn id="16" idx="0"/>
            <a:endCxn id="15" idx="2"/>
          </p:cNvCxnSpPr>
          <p:nvPr/>
        </p:nvCxnSpPr>
        <p:spPr bwMode="auto">
          <a:xfrm rot="16200000" flipV="1">
            <a:off x="3975897" y="5793012"/>
            <a:ext cx="514351" cy="6350"/>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74414641"/>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26"/>
          <p:cNvGrpSpPr>
            <a:grpSpLocks/>
          </p:cNvGrpSpPr>
          <p:nvPr/>
        </p:nvGrpSpPr>
        <p:grpSpPr bwMode="auto">
          <a:xfrm>
            <a:off x="1396800" y="356005"/>
            <a:ext cx="7322400" cy="3758795"/>
            <a:chOff x="231445" y="3143248"/>
            <a:chExt cx="8072494" cy="3000396"/>
          </a:xfrm>
        </p:grpSpPr>
        <p:sp>
          <p:nvSpPr>
            <p:cNvPr id="36" name="Скругленный прямоугольник 35"/>
            <p:cNvSpPr/>
            <p:nvPr/>
          </p:nvSpPr>
          <p:spPr>
            <a:xfrm>
              <a:off x="231445" y="4072106"/>
              <a:ext cx="1747850" cy="913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500" b="1" dirty="0">
                  <a:solidFill>
                    <a:schemeClr val="tx1"/>
                  </a:solidFill>
                </a:rPr>
                <a:t>Мезо-масштабные морские</a:t>
              </a:r>
            </a:p>
            <a:p>
              <a:pPr algn="ctr">
                <a:defRPr/>
              </a:pPr>
              <a:r>
                <a:rPr lang="ru-RU" sz="1500" b="1" dirty="0">
                  <a:solidFill>
                    <a:schemeClr val="tx1"/>
                  </a:solidFill>
                </a:rPr>
                <a:t>течения</a:t>
              </a:r>
            </a:p>
          </p:txBody>
        </p:sp>
        <p:sp>
          <p:nvSpPr>
            <p:cNvPr id="37" name="Скругленный прямоугольник 36"/>
            <p:cNvSpPr/>
            <p:nvPr/>
          </p:nvSpPr>
          <p:spPr>
            <a:xfrm>
              <a:off x="4036709" y="3143248"/>
              <a:ext cx="1676412" cy="69894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300" b="1" dirty="0">
                  <a:solidFill>
                    <a:schemeClr val="tx1"/>
                  </a:solidFill>
                </a:rPr>
                <a:t>Брэгговские волны</a:t>
              </a:r>
            </a:p>
          </p:txBody>
        </p:sp>
        <p:sp>
          <p:nvSpPr>
            <p:cNvPr id="38" name="Стрелка вправо 37"/>
            <p:cNvSpPr/>
            <p:nvPr/>
          </p:nvSpPr>
          <p:spPr>
            <a:xfrm>
              <a:off x="2057083" y="4072106"/>
              <a:ext cx="2033602" cy="91276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300" b="1" dirty="0">
                  <a:solidFill>
                    <a:schemeClr val="bg1"/>
                  </a:solidFill>
                </a:rPr>
                <a:t>Ветро-волновое взаимодействие</a:t>
              </a:r>
            </a:p>
          </p:txBody>
        </p:sp>
        <p:sp>
          <p:nvSpPr>
            <p:cNvPr id="39" name="Скругленный прямоугольник 38"/>
            <p:cNvSpPr/>
            <p:nvPr/>
          </p:nvSpPr>
          <p:spPr>
            <a:xfrm>
              <a:off x="3563897" y="5444701"/>
              <a:ext cx="1996824" cy="69894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300" b="1" dirty="0">
                  <a:solidFill>
                    <a:schemeClr val="tx1"/>
                  </a:solidFill>
                </a:rPr>
                <a:t>Трансформация ветровых волн 1-10м</a:t>
              </a:r>
            </a:p>
          </p:txBody>
        </p:sp>
        <p:sp>
          <p:nvSpPr>
            <p:cNvPr id="40" name="Скругленный прямоугольник 39"/>
            <p:cNvSpPr/>
            <p:nvPr/>
          </p:nvSpPr>
          <p:spPr>
            <a:xfrm>
              <a:off x="5941723" y="5429757"/>
              <a:ext cx="1725624" cy="698943"/>
            </a:xfrm>
            <a:prstGeom prst="roundRec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300" b="1" dirty="0">
                  <a:solidFill>
                    <a:schemeClr val="tx1"/>
                  </a:solidFill>
                </a:rPr>
                <a:t>Сильный отклик от обрушающихся волн</a:t>
              </a:r>
            </a:p>
          </p:txBody>
        </p:sp>
        <p:sp>
          <p:nvSpPr>
            <p:cNvPr id="41" name="Скругленный прямоугольник 40"/>
            <p:cNvSpPr/>
            <p:nvPr/>
          </p:nvSpPr>
          <p:spPr>
            <a:xfrm>
              <a:off x="6857716" y="3644464"/>
              <a:ext cx="1446223" cy="913914"/>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2200" b="1" dirty="0">
                  <a:solidFill>
                    <a:schemeClr val="tx1"/>
                  </a:solidFill>
                </a:rPr>
                <a:t>УЭПР</a:t>
              </a:r>
            </a:p>
          </p:txBody>
        </p:sp>
        <p:cxnSp>
          <p:nvCxnSpPr>
            <p:cNvPr id="42" name="Прямая со стрелкой 41"/>
            <p:cNvCxnSpPr>
              <a:endCxn id="37" idx="2"/>
            </p:cNvCxnSpPr>
            <p:nvPr/>
          </p:nvCxnSpPr>
          <p:spPr>
            <a:xfrm flipV="1">
              <a:off x="3803345" y="3842191"/>
              <a:ext cx="1071570" cy="490870"/>
            </a:xfrm>
            <a:prstGeom prst="straightConnector1">
              <a:avLst/>
            </a:prstGeom>
            <a:ln w="50800">
              <a:solidFill>
                <a:schemeClr val="accent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Прямая со стрелкой 42"/>
            <p:cNvCxnSpPr>
              <a:endCxn id="39" idx="0"/>
            </p:cNvCxnSpPr>
            <p:nvPr/>
          </p:nvCxnSpPr>
          <p:spPr>
            <a:xfrm rot="16200000" flipH="1">
              <a:off x="3798211" y="4680603"/>
              <a:ext cx="697793" cy="83040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p:nvPr/>
          </p:nvCxnSpPr>
          <p:spPr>
            <a:xfrm>
              <a:off x="5560720" y="5842455"/>
              <a:ext cx="533404" cy="14945"/>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p:cNvCxnSpPr>
              <a:stCxn id="40" idx="0"/>
            </p:cNvCxnSpPr>
            <p:nvPr/>
          </p:nvCxnSpPr>
          <p:spPr>
            <a:xfrm rot="16200000" flipV="1">
              <a:off x="5206212" y="3832228"/>
              <a:ext cx="1572621" cy="162243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Прямая со стрелкой 45"/>
            <p:cNvCxnSpPr>
              <a:endCxn id="41" idx="2"/>
            </p:cNvCxnSpPr>
            <p:nvPr/>
          </p:nvCxnSpPr>
          <p:spPr>
            <a:xfrm rot="5400000" flipH="1" flipV="1">
              <a:off x="6751763" y="4586543"/>
              <a:ext cx="856435" cy="80010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Прямая со стрелкой 46"/>
            <p:cNvCxnSpPr>
              <a:endCxn id="41" idx="1"/>
            </p:cNvCxnSpPr>
            <p:nvPr/>
          </p:nvCxnSpPr>
          <p:spPr>
            <a:xfrm>
              <a:off x="5724233" y="3518010"/>
              <a:ext cx="1133483" cy="58283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p:nvCxnSpPr>
          <p:spPr>
            <a:xfrm>
              <a:off x="3983924" y="4057392"/>
              <a:ext cx="533404" cy="21497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p:nvCxnSpPr>
          <p:spPr>
            <a:xfrm rot="5400000" flipH="1" flipV="1">
              <a:off x="3930251" y="4154288"/>
              <a:ext cx="57248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555" name="TextBox 28"/>
          <p:cNvSpPr txBox="1">
            <a:spLocks noChangeArrowheads="1"/>
          </p:cNvSpPr>
          <p:nvPr/>
        </p:nvSpPr>
        <p:spPr bwMode="auto">
          <a:xfrm>
            <a:off x="165601" y="4141875"/>
            <a:ext cx="8618400" cy="2576746"/>
          </a:xfrm>
          <a:prstGeom prst="rect">
            <a:avLst/>
          </a:prstGeom>
          <a:noFill/>
          <a:ln w="9525">
            <a:noFill/>
            <a:miter lim="800000"/>
            <a:headEnd/>
            <a:tailEnd/>
          </a:ln>
        </p:spPr>
        <p:txBody>
          <a:bodyPr lIns="82945" tIns="41473" rIns="82945" bIns="41473">
            <a:spAutoFit/>
          </a:bodyPr>
          <a:lstStyle/>
          <a:p>
            <a:r>
              <a:rPr lang="ru-RU" dirty="0"/>
              <a:t>Брэгговские волны, обладая малым временем релаксации (</a:t>
            </a:r>
            <a:r>
              <a:rPr lang="en-US" dirty="0"/>
              <a:t>~</a:t>
            </a:r>
            <a:r>
              <a:rPr lang="ru-RU" dirty="0"/>
              <a:t>10м) не могут «чувствовать» мезомасштабные течения. Однако, более длинные ветровые волны (</a:t>
            </a:r>
            <a:r>
              <a:rPr lang="en-US" dirty="0"/>
              <a:t>~10</a:t>
            </a:r>
            <a:r>
              <a:rPr lang="ru-RU" dirty="0"/>
              <a:t>м), могут взаимодействовать с течениями.</a:t>
            </a:r>
          </a:p>
          <a:p>
            <a:endParaRPr lang="ru-RU" dirty="0"/>
          </a:p>
          <a:p>
            <a:r>
              <a:rPr lang="ru-RU" dirty="0"/>
              <a:t>Обрушения  длинных ветровых волн очень «чувствительны» к течениям. </a:t>
            </a:r>
          </a:p>
          <a:p>
            <a:endParaRPr lang="ru-RU" dirty="0"/>
          </a:p>
          <a:p>
            <a:r>
              <a:rPr lang="ru-RU" dirty="0"/>
              <a:t>Интенсификация (подавление)  обрушений в зонах конвергенции (дивергенции) приводит к механическому возбуждению коротких волн, в частности, брэгговских, что обеспечивает видимость течений РСА.</a:t>
            </a:r>
          </a:p>
        </p:txBody>
      </p:sp>
      <p:sp>
        <p:nvSpPr>
          <p:cNvPr id="21" name="Title 20"/>
          <p:cNvSpPr>
            <a:spLocks noGrp="1"/>
          </p:cNvSpPr>
          <p:nvPr>
            <p:ph type="title"/>
          </p:nvPr>
        </p:nvSpPr>
        <p:spPr>
          <a:xfrm>
            <a:off x="457200" y="338328"/>
            <a:ext cx="4267200" cy="1252728"/>
          </a:xfrm>
        </p:spPr>
        <p:txBody>
          <a:bodyPr>
            <a:normAutofit fontScale="90000"/>
          </a:bodyPr>
          <a:lstStyle/>
          <a:p>
            <a:r>
              <a:rPr lang="ru-RU" dirty="0" smtClean="0"/>
              <a:t>Механизм проявления</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70000" lnSpcReduction="20000"/>
          </a:bodyPr>
          <a:lstStyle/>
          <a:p>
            <a:r>
              <a:rPr lang="ru-RU" b="1" dirty="0" smtClean="0"/>
              <a:t>Основано на </a:t>
            </a:r>
            <a:r>
              <a:rPr lang="en-US" b="1" dirty="0" smtClean="0"/>
              <a:t>Radar Imaging Model (RIM)</a:t>
            </a:r>
            <a:endParaRPr lang="ru-RU" b="1" dirty="0" smtClean="0"/>
          </a:p>
          <a:p>
            <a:r>
              <a:rPr lang="ru-RU" b="1" dirty="0" smtClean="0"/>
              <a:t>Предложенной в работе</a:t>
            </a:r>
          </a:p>
          <a:p>
            <a:r>
              <a:rPr lang="en-US" b="1" dirty="0" err="1" smtClean="0"/>
              <a:t>Kudryavtsev</a:t>
            </a:r>
            <a:r>
              <a:rPr lang="en-US" b="1" dirty="0" smtClean="0"/>
              <a:t> et al., JGR, 2005;</a:t>
            </a:r>
            <a:r>
              <a:rPr lang="ru-RU" b="1" dirty="0" smtClean="0"/>
              <a:t> </a:t>
            </a:r>
            <a:r>
              <a:rPr lang="en-US" b="1" dirty="0" err="1" smtClean="0"/>
              <a:t>Johannessen</a:t>
            </a:r>
            <a:r>
              <a:rPr lang="en-US" b="1" dirty="0" smtClean="0"/>
              <a:t> et al., JGR, 2005</a:t>
            </a:r>
          </a:p>
          <a:p>
            <a:endParaRPr lang="en-US" b="1" dirty="0" smtClean="0"/>
          </a:p>
          <a:p>
            <a:r>
              <a:rPr lang="en-US" b="1" dirty="0" smtClean="0"/>
              <a:t>RIM </a:t>
            </a:r>
            <a:r>
              <a:rPr lang="ru-RU" b="1" dirty="0" smtClean="0"/>
              <a:t>описывает формирование РСА проявлений океанических явлений различной природы, в частности:</a:t>
            </a:r>
          </a:p>
          <a:p>
            <a:endParaRPr lang="en-US" b="1" dirty="0" smtClean="0"/>
          </a:p>
          <a:p>
            <a:r>
              <a:rPr lang="en-US" b="1" dirty="0" smtClean="0"/>
              <a:t>	- </a:t>
            </a:r>
            <a:r>
              <a:rPr lang="ru-RU" b="1" dirty="0" smtClean="0"/>
              <a:t>поверхностные и внутренние волны,</a:t>
            </a:r>
            <a:endParaRPr lang="en-US" b="1" dirty="0" smtClean="0"/>
          </a:p>
          <a:p>
            <a:r>
              <a:rPr lang="en-US" b="1" dirty="0" smtClean="0"/>
              <a:t>	- </a:t>
            </a:r>
            <a:r>
              <a:rPr lang="ru-RU" b="1" dirty="0" smtClean="0"/>
              <a:t>температурные фронты,</a:t>
            </a:r>
            <a:endParaRPr lang="en-US" b="1" dirty="0" smtClean="0"/>
          </a:p>
          <a:p>
            <a:r>
              <a:rPr lang="en-US" b="1" dirty="0" smtClean="0"/>
              <a:t>	- </a:t>
            </a:r>
            <a:r>
              <a:rPr lang="ru-RU" b="1" dirty="0" smtClean="0"/>
              <a:t>поверхностные слики,</a:t>
            </a:r>
            <a:endParaRPr lang="en-US" b="1" dirty="0" smtClean="0"/>
          </a:p>
          <a:p>
            <a:r>
              <a:rPr lang="en-US" b="1" dirty="0" smtClean="0"/>
              <a:t>	- </a:t>
            </a:r>
            <a:r>
              <a:rPr lang="ru-RU" b="1" dirty="0" smtClean="0"/>
              <a:t>особенности поверхностных течений</a:t>
            </a:r>
            <a:r>
              <a:rPr lang="en-US" b="1" dirty="0" smtClean="0"/>
              <a:t>…</a:t>
            </a:r>
          </a:p>
          <a:p>
            <a:endParaRPr lang="en-US" b="1" dirty="0" smtClean="0"/>
          </a:p>
          <a:p>
            <a:r>
              <a:rPr lang="ru-RU" b="1" dirty="0" smtClean="0"/>
              <a:t>Для различных РСА частот и условий наблюдений.</a:t>
            </a:r>
            <a:endParaRPr lang="en-US" b="1" dirty="0" smtClean="0"/>
          </a:p>
          <a:p>
            <a:endParaRPr lang="en-US" dirty="0"/>
          </a:p>
        </p:txBody>
      </p:sp>
      <p:sp>
        <p:nvSpPr>
          <p:cNvPr id="6" name="Title 5"/>
          <p:cNvSpPr>
            <a:spLocks noGrp="1"/>
          </p:cNvSpPr>
          <p:nvPr>
            <p:ph type="title"/>
          </p:nvPr>
        </p:nvSpPr>
        <p:spPr/>
        <p:txBody>
          <a:bodyPr>
            <a:normAutofit fontScale="90000"/>
          </a:bodyPr>
          <a:lstStyle/>
          <a:p>
            <a:r>
              <a:rPr lang="ru-RU" dirty="0" smtClean="0"/>
              <a:t>Моделирование РСА проявлений мезомасштабных течений</a:t>
            </a:r>
            <a:br>
              <a:rPr lang="ru-RU" dirty="0" smtClean="0"/>
            </a:b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15900" y="1752603"/>
            <a:ext cx="8712200" cy="5105399"/>
          </a:xfrm>
        </p:spPr>
        <p:txBody>
          <a:bodyPr>
            <a:normAutofit fontScale="85000" lnSpcReduction="10000"/>
          </a:bodyPr>
          <a:lstStyle/>
          <a:p>
            <a:pPr marL="514350" indent="-514350">
              <a:buFont typeface="+mj-lt"/>
              <a:buAutoNum type="romanUcPeriod"/>
            </a:pPr>
            <a:r>
              <a:rPr lang="ru-RU" dirty="0" smtClean="0">
                <a:solidFill>
                  <a:schemeClr val="tx1"/>
                </a:solidFill>
              </a:rPr>
              <a:t>разработанный метод позволяет работать с различными оптическими спектрометрами благодаря использованию передаточной функции, которая напрямую зависит от наблюдаемых градиентов яркости солнечного блика, бе</a:t>
            </a:r>
            <a:r>
              <a:rPr lang="en-US" dirty="0" smtClean="0">
                <a:solidFill>
                  <a:schemeClr val="tx1"/>
                </a:solidFill>
              </a:rPr>
              <a:t>з</a:t>
            </a:r>
            <a:r>
              <a:rPr lang="ru-RU" dirty="0" smtClean="0">
                <a:solidFill>
                  <a:schemeClr val="tx1"/>
                </a:solidFill>
              </a:rPr>
              <a:t> априорного задания плотности распределения уклонов;</a:t>
            </a:r>
          </a:p>
          <a:p>
            <a:pPr marL="514350" indent="-514350">
              <a:buFont typeface="+mj-lt"/>
              <a:buAutoNum type="romanUcPeriod"/>
            </a:pPr>
            <a:r>
              <a:rPr lang="ru-RU" dirty="0" smtClean="0">
                <a:solidFill>
                  <a:schemeClr val="tx1"/>
                </a:solidFill>
              </a:rPr>
              <a:t>контрасты СКН в нефтяных сликах систематически ниже контрастов СКН в сликах биологического происхождения;</a:t>
            </a:r>
          </a:p>
          <a:p>
            <a:pPr marL="514350" indent="-514350">
              <a:buFont typeface="+mj-lt"/>
              <a:buAutoNum type="romanUcPeriod"/>
            </a:pPr>
            <a:r>
              <a:rPr lang="ru-RU" dirty="0" smtClean="0">
                <a:solidFill>
                  <a:schemeClr val="tx1"/>
                </a:solidFill>
              </a:rPr>
              <a:t>для одного и того же слика, сформированного тонкой нефтяной плёнкой, контрасты УЭПР примерно в 1.6 раза сильнее контрастов СКН;</a:t>
            </a:r>
          </a:p>
          <a:p>
            <a:pPr marL="514350" indent="-514350">
              <a:buFont typeface="+mj-lt"/>
              <a:buAutoNum type="romanUcPeriod"/>
            </a:pPr>
            <a:r>
              <a:rPr lang="ru-RU" dirty="0" smtClean="0">
                <a:solidFill>
                  <a:schemeClr val="tx1"/>
                </a:solidFill>
              </a:rPr>
              <a:t>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(СКН) в зонах конвергенции течения, и его подавления в зонах дивергенции;</a:t>
            </a:r>
          </a:p>
          <a:p>
            <a:pPr marL="514350" indent="-514350">
              <a:buFont typeface="+mj-lt"/>
              <a:buAutoNum type="romanUcPeriod"/>
            </a:pPr>
            <a:r>
              <a:rPr lang="ru-RU" dirty="0" smtClean="0">
                <a:solidFill>
                  <a:schemeClr val="tx1"/>
                </a:solidFill>
              </a:rPr>
              <a:t>аномалии характеристик ветрового волнения (СКН, обрушения) связаны с зонами дивергенции течений и пространственно привязаны к областям сильных градиентов завихренности полей квази-геострофических течений.</a:t>
            </a:r>
          </a:p>
        </p:txBody>
      </p:sp>
      <p:sp>
        <p:nvSpPr>
          <p:cNvPr id="2" name="Заголовок 1"/>
          <p:cNvSpPr>
            <a:spLocks noGrp="1"/>
          </p:cNvSpPr>
          <p:nvPr>
            <p:ph type="title"/>
          </p:nvPr>
        </p:nvSpPr>
        <p:spPr/>
        <p:txBody>
          <a:bodyPr>
            <a:noAutofit/>
          </a:bodyPr>
          <a:lstStyle/>
          <a:p>
            <a:r>
              <a:rPr lang="ru-RU" sz="4000" dirty="0" smtClean="0"/>
              <a:t>Положения, выносимые на защиту</a:t>
            </a:r>
            <a:endParaRPr lang="en-US" sz="4000" dirty="0"/>
          </a:p>
        </p:txBody>
      </p:sp>
    </p:spTree>
    <p:extLst>
      <p:ext uri="{BB962C8B-B14F-4D97-AF65-F5344CB8AC3E}">
        <p14:creationId xmlns:p14="http://schemas.microsoft.com/office/powerpoint/2010/main" val="3478771205"/>
      </p:ext>
    </p:extLst>
  </p:cSld>
  <p:clrMapOvr>
    <a:masterClrMapping/>
  </p:clrMapOvr>
  <p:transition>
    <p:fad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descr="H:\data\ASAR\brazil\MODmsscontr.png"/>
          <p:cNvPicPr>
            <a:picLocks noChangeAspect="1" noChangeArrowheads="1"/>
          </p:cNvPicPr>
          <p:nvPr/>
        </p:nvPicPr>
        <p:blipFill>
          <a:blip r:embed="rId2">
            <a:extLst>
              <a:ext uri="{28A0092B-C50C-407E-A947-70E740481C1C}">
                <a14:useLocalDpi xmlns:a14="http://schemas.microsoft.com/office/drawing/2010/main" val="0"/>
              </a:ext>
            </a:extLst>
          </a:blip>
          <a:srcRect l="25710" t="7973" r="25710" b="7973"/>
          <a:stretch>
            <a:fillRect/>
          </a:stretch>
        </p:blipFill>
        <p:spPr bwMode="auto">
          <a:xfrm>
            <a:off x="3581281" y="1420201"/>
            <a:ext cx="6204960" cy="620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p:cNvSpPr>
            <a:spLocks noGrp="1"/>
          </p:cNvSpPr>
          <p:nvPr>
            <p:ph type="title"/>
          </p:nvPr>
        </p:nvSpPr>
        <p:spPr/>
        <p:txBody>
          <a:bodyPr>
            <a:normAutofit fontScale="90000"/>
          </a:bodyPr>
          <a:lstStyle/>
          <a:p>
            <a:pPr>
              <a:defRPr/>
            </a:pPr>
            <a:r>
              <a:rPr lang="en-US" dirty="0"/>
              <a:t>A</a:t>
            </a:r>
            <a:r>
              <a:rPr lang="en-US" dirty="0" smtClean="0"/>
              <a:t>SAR and MODIS collocation with 1day difference</a:t>
            </a:r>
            <a:endParaRPr lang="ru-RU" dirty="0"/>
          </a:p>
        </p:txBody>
      </p:sp>
      <p:pic>
        <p:nvPicPr>
          <p:cNvPr id="20484" name="Picture 3" descr="H:\data\ASAR\brazil\_home_prod_var_sarval2_data_2011_10_ASA_WSM_1PNPDE20111014_124409_000002083107_00311_50325_1181_SAR_roughness_635_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04361"/>
            <a:ext cx="4572000" cy="845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Прямоугольник 4"/>
          <p:cNvSpPr>
            <a:spLocks noChangeArrowheads="1"/>
          </p:cNvSpPr>
          <p:nvPr/>
        </p:nvSpPr>
        <p:spPr bwMode="auto">
          <a:xfrm>
            <a:off x="4572001" y="1731240"/>
            <a:ext cx="4834080" cy="512640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sz="1633"/>
          </a:p>
        </p:txBody>
      </p:sp>
      <p:sp>
        <p:nvSpPr>
          <p:cNvPr id="20486" name="Прямоугольник 16"/>
          <p:cNvSpPr>
            <a:spLocks noChangeArrowheads="1"/>
          </p:cNvSpPr>
          <p:nvPr/>
        </p:nvSpPr>
        <p:spPr bwMode="auto">
          <a:xfrm>
            <a:off x="260641" y="2255400"/>
            <a:ext cx="2024640" cy="203904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sz="1633"/>
          </a:p>
        </p:txBody>
      </p:sp>
    </p:spTree>
    <p:extLst>
      <p:ext uri="{BB962C8B-B14F-4D97-AF65-F5344CB8AC3E}">
        <p14:creationId xmlns:p14="http://schemas.microsoft.com/office/powerpoint/2010/main" val="408921835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en-US" dirty="0"/>
              <a:t>A</a:t>
            </a:r>
            <a:r>
              <a:rPr lang="en-US" dirty="0" smtClean="0"/>
              <a:t>SAR and MERIS collocation</a:t>
            </a:r>
            <a:r>
              <a:rPr lang="en-US" dirty="0"/>
              <a:t> with 1day difference</a:t>
            </a:r>
            <a:endParaRPr lang="ru-RU" dirty="0"/>
          </a:p>
        </p:txBody>
      </p:sp>
      <p:pic>
        <p:nvPicPr>
          <p:cNvPr id="21507" name="Picture 5" descr="H:\data\ASAR\brazil\MERmsscontr.png"/>
          <p:cNvPicPr>
            <a:picLocks noChangeAspect="1" noChangeArrowheads="1"/>
          </p:cNvPicPr>
          <p:nvPr/>
        </p:nvPicPr>
        <p:blipFill>
          <a:blip r:embed="rId2">
            <a:extLst>
              <a:ext uri="{28A0092B-C50C-407E-A947-70E740481C1C}">
                <a14:useLocalDpi xmlns:a14="http://schemas.microsoft.com/office/drawing/2010/main" val="0"/>
              </a:ext>
            </a:extLst>
          </a:blip>
          <a:srcRect l="26343" t="5157" r="23557" b="8159"/>
          <a:stretch>
            <a:fillRect/>
          </a:stretch>
        </p:blipFill>
        <p:spPr bwMode="auto">
          <a:xfrm>
            <a:off x="3741120" y="1535401"/>
            <a:ext cx="6140160" cy="61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H:\data\ASAR\brazil\_home_prod_var_sarval2_data_2011_10_ASA_WSM_1PNPDE20111003_124718_000002143107_00153_50167_7360_SAR_roughness_552_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1" y="1473481"/>
            <a:ext cx="4572000" cy="87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Прямоугольник 6"/>
          <p:cNvSpPr>
            <a:spLocks noChangeArrowheads="1"/>
          </p:cNvSpPr>
          <p:nvPr/>
        </p:nvSpPr>
        <p:spPr bwMode="auto">
          <a:xfrm>
            <a:off x="4572001" y="1731240"/>
            <a:ext cx="4834080" cy="512640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sz="1633"/>
          </a:p>
        </p:txBody>
      </p:sp>
      <p:sp>
        <p:nvSpPr>
          <p:cNvPr id="21510" name="Прямоугольник 7"/>
          <p:cNvSpPr>
            <a:spLocks noChangeArrowheads="1"/>
          </p:cNvSpPr>
          <p:nvPr/>
        </p:nvSpPr>
        <p:spPr bwMode="auto">
          <a:xfrm>
            <a:off x="260641" y="2255400"/>
            <a:ext cx="2024640" cy="203904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sz="1633"/>
          </a:p>
        </p:txBody>
      </p:sp>
    </p:spTree>
    <p:extLst>
      <p:ext uri="{BB962C8B-B14F-4D97-AF65-F5344CB8AC3E}">
        <p14:creationId xmlns:p14="http://schemas.microsoft.com/office/powerpoint/2010/main" val="276514456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7" descr="D:\Documents\АСПИРАНТУРА\NIERSC\Presentations Papers\МСАРД 22-26 June 2009\glare_Sevastopo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361"/>
            <a:ext cx="4572000" cy="264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26"/>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1" y="1571401"/>
            <a:ext cx="1362240" cy="414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7652" name="AutoShape 1"/>
          <p:cNvSpPr>
            <a:spLocks noChangeArrowheads="1"/>
          </p:cNvSpPr>
          <p:nvPr/>
        </p:nvSpPr>
        <p:spPr bwMode="auto">
          <a:xfrm>
            <a:off x="1213921" y="1143721"/>
            <a:ext cx="928800" cy="928800"/>
          </a:xfrm>
          <a:prstGeom prst="sun">
            <a:avLst>
              <a:gd name="adj" fmla="val 25000"/>
            </a:avLst>
          </a:prstGeom>
          <a:gradFill rotWithShape="0">
            <a:gsLst>
              <a:gs pos="0">
                <a:srgbClr val="FF3399"/>
              </a:gs>
              <a:gs pos="100000">
                <a:srgbClr val="3366FF"/>
              </a:gs>
            </a:gsLst>
            <a:lin ang="5400000" scaled="1"/>
          </a:gradFill>
          <a:ln w="9360">
            <a:solidFill>
              <a:srgbClr val="000000"/>
            </a:solidFill>
            <a:round/>
            <a:headEnd/>
            <a:tailEnd/>
          </a:ln>
        </p:spPr>
        <p:txBody>
          <a:bodyPr wrap="none" lIns="91429" tIns="45714" rIns="91429" bIns="45714" anchor="ctr"/>
          <a:lstStyle/>
          <a:p>
            <a:endParaRPr lang="ru-RU" sz="1633">
              <a:latin typeface="Lucida Sans Unicode" panose="020B0602030504020204" pitchFamily="34" charset="0"/>
            </a:endParaRPr>
          </a:p>
        </p:txBody>
      </p:sp>
      <p:sp>
        <p:nvSpPr>
          <p:cNvPr id="27653" name="AutoShape 2"/>
          <p:cNvSpPr>
            <a:spLocks noChangeArrowheads="1"/>
          </p:cNvSpPr>
          <p:nvPr/>
        </p:nvSpPr>
        <p:spPr bwMode="auto">
          <a:xfrm>
            <a:off x="1928161" y="3286440"/>
            <a:ext cx="6544800" cy="852480"/>
          </a:xfrm>
          <a:custGeom>
            <a:avLst/>
            <a:gdLst>
              <a:gd name="T0" fmla="*/ 0 w 6543040"/>
              <a:gd name="T1" fmla="*/ 1725737 h 852907"/>
              <a:gd name="T2" fmla="*/ 1866847 w 6543040"/>
              <a:gd name="T3" fmla="*/ 47930 h 852907"/>
              <a:gd name="T4" fmla="*/ 3635433 w 6543040"/>
              <a:gd name="T5" fmla="*/ 1725737 h 852907"/>
              <a:gd name="T6" fmla="*/ 5354905 w 6543040"/>
              <a:gd name="T7" fmla="*/ 47930 h 852907"/>
              <a:gd name="T8" fmla="*/ 7123458 w 6543040"/>
              <a:gd name="T9" fmla="*/ 1725737 h 852907"/>
              <a:gd name="T10" fmla="*/ 8842895 w 6543040"/>
              <a:gd name="T11" fmla="*/ 0 h 852907"/>
              <a:gd name="T12" fmla="*/ 10611429 w 6543040"/>
              <a:gd name="T13" fmla="*/ 1725737 h 852907"/>
              <a:gd name="T14" fmla="*/ 12380017 w 6543040"/>
              <a:gd name="T15" fmla="*/ 0 h 852907"/>
              <a:gd name="T16" fmla="*/ 14099450 w 6543040"/>
              <a:gd name="T17" fmla="*/ 1725737 h 852907"/>
              <a:gd name="T18" fmla="*/ 15818972 w 6543040"/>
              <a:gd name="T19" fmla="*/ 1718195 h 8529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43040"/>
              <a:gd name="T31" fmla="*/ 0 h 852907"/>
              <a:gd name="T32" fmla="*/ 6543040 w 6543040"/>
              <a:gd name="T33" fmla="*/ 852907 h 8529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43040" h="852907">
                <a:moveTo>
                  <a:pt x="0" y="731520"/>
                </a:moveTo>
                <a:cubicBezTo>
                  <a:pt x="260773" y="375920"/>
                  <a:pt x="521547" y="20320"/>
                  <a:pt x="772160" y="20320"/>
                </a:cubicBezTo>
                <a:cubicBezTo>
                  <a:pt x="783069" y="460063"/>
                  <a:pt x="1263227" y="731520"/>
                  <a:pt x="1503680" y="731520"/>
                </a:cubicBezTo>
                <a:cubicBezTo>
                  <a:pt x="1744133" y="731520"/>
                  <a:pt x="1974427" y="20320"/>
                  <a:pt x="2214880" y="20320"/>
                </a:cubicBezTo>
                <a:cubicBezTo>
                  <a:pt x="2216887" y="471814"/>
                  <a:pt x="2705947" y="734907"/>
                  <a:pt x="2946400" y="731520"/>
                </a:cubicBezTo>
                <a:cubicBezTo>
                  <a:pt x="3186853" y="728133"/>
                  <a:pt x="3417147" y="0"/>
                  <a:pt x="3657600" y="0"/>
                </a:cubicBezTo>
                <a:cubicBezTo>
                  <a:pt x="3671009" y="450859"/>
                  <a:pt x="4145280" y="731520"/>
                  <a:pt x="4389120" y="731520"/>
                </a:cubicBezTo>
                <a:cubicBezTo>
                  <a:pt x="4632960" y="731520"/>
                  <a:pt x="4880187" y="0"/>
                  <a:pt x="5120640" y="0"/>
                </a:cubicBezTo>
                <a:cubicBezTo>
                  <a:pt x="5152791" y="419423"/>
                  <a:pt x="5594773" y="610133"/>
                  <a:pt x="5831840" y="731520"/>
                </a:cubicBezTo>
                <a:cubicBezTo>
                  <a:pt x="6068907" y="852907"/>
                  <a:pt x="6543040" y="728323"/>
                  <a:pt x="6543040" y="728323"/>
                </a:cubicBezTo>
              </a:path>
            </a:pathLst>
          </a:custGeom>
          <a:solidFill>
            <a:srgbClr val="00B8FF"/>
          </a:solidFill>
          <a:ln w="9360">
            <a:solidFill>
              <a:srgbClr val="000000"/>
            </a:solidFill>
            <a:round/>
            <a:headEnd/>
            <a:tailEnd/>
          </a:ln>
        </p:spPr>
        <p:txBody>
          <a:bodyPr wrap="none" lIns="91429" tIns="45714" rIns="91429" bIns="45714" anchor="ctr"/>
          <a:lstStyle/>
          <a:p>
            <a:endParaRPr lang="en-US" sz="1633"/>
          </a:p>
        </p:txBody>
      </p:sp>
      <p:cxnSp>
        <p:nvCxnSpPr>
          <p:cNvPr id="27654" name="AutoShape 3"/>
          <p:cNvCxnSpPr>
            <a:cxnSpLocks noChangeShapeType="1"/>
            <a:endCxn id="27653" idx="3"/>
          </p:cNvCxnSpPr>
          <p:nvPr/>
        </p:nvCxnSpPr>
        <p:spPr bwMode="auto">
          <a:xfrm>
            <a:off x="2000161" y="1715401"/>
            <a:ext cx="2149920" cy="1591200"/>
          </a:xfrm>
          <a:prstGeom prst="straightConnector1">
            <a:avLst/>
          </a:prstGeom>
          <a:noFill/>
          <a:ln w="15840">
            <a:solidFill>
              <a:srgbClr val="DC2300"/>
            </a:solidFill>
            <a:miter lim="800000"/>
            <a:headEnd/>
            <a:tailEnd type="triangle" w="med" len="med"/>
          </a:ln>
          <a:extLst>
            <a:ext uri="{909E8E84-426E-40DD-AFC4-6F175D3DCCD1}">
              <a14:hiddenFill xmlns:a14="http://schemas.microsoft.com/office/drawing/2010/main">
                <a:noFill/>
              </a14:hiddenFill>
            </a:ext>
          </a:extLst>
        </p:spPr>
      </p:cxnSp>
      <p:cxnSp>
        <p:nvCxnSpPr>
          <p:cNvPr id="27655" name="AutoShape 4"/>
          <p:cNvCxnSpPr>
            <a:cxnSpLocks noChangeShapeType="1"/>
          </p:cNvCxnSpPr>
          <p:nvPr/>
        </p:nvCxnSpPr>
        <p:spPr bwMode="auto">
          <a:xfrm>
            <a:off x="2142721" y="1715401"/>
            <a:ext cx="4502880" cy="1998720"/>
          </a:xfrm>
          <a:prstGeom prst="straightConnector1">
            <a:avLst/>
          </a:prstGeom>
          <a:noFill/>
          <a:ln w="15840">
            <a:solidFill>
              <a:srgbClr val="FF3366"/>
            </a:solidFill>
            <a:miter lim="800000"/>
            <a:headEnd/>
            <a:tailEnd type="triangle" w="med" len="med"/>
          </a:ln>
          <a:extLst>
            <a:ext uri="{909E8E84-426E-40DD-AFC4-6F175D3DCCD1}">
              <a14:hiddenFill xmlns:a14="http://schemas.microsoft.com/office/drawing/2010/main">
                <a:noFill/>
              </a14:hiddenFill>
            </a:ext>
          </a:extLst>
        </p:spPr>
      </p:cxnSp>
      <p:cxnSp>
        <p:nvCxnSpPr>
          <p:cNvPr id="27656" name="AutoShape 5"/>
          <p:cNvCxnSpPr>
            <a:cxnSpLocks noChangeShapeType="1"/>
          </p:cNvCxnSpPr>
          <p:nvPr/>
        </p:nvCxnSpPr>
        <p:spPr bwMode="auto">
          <a:xfrm rot="16200000" flipH="1">
            <a:off x="1931041" y="1997641"/>
            <a:ext cx="2643840" cy="2505600"/>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57" name="AutoShape 6"/>
          <p:cNvCxnSpPr>
            <a:cxnSpLocks noChangeShapeType="1"/>
            <a:endCxn id="27663" idx="0"/>
          </p:cNvCxnSpPr>
          <p:nvPr/>
        </p:nvCxnSpPr>
        <p:spPr bwMode="auto">
          <a:xfrm rot="16200000" flipH="1">
            <a:off x="873361" y="2931481"/>
            <a:ext cx="3543840" cy="1290240"/>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58" name="AutoShape 7"/>
          <p:cNvCxnSpPr>
            <a:cxnSpLocks noChangeShapeType="1"/>
          </p:cNvCxnSpPr>
          <p:nvPr/>
        </p:nvCxnSpPr>
        <p:spPr bwMode="auto">
          <a:xfrm rot="5400000" flipH="1" flipV="1">
            <a:off x="4325041" y="2967481"/>
            <a:ext cx="1785600" cy="1424160"/>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pic>
        <p:nvPicPr>
          <p:cNvPr id="2765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801" y="1857960"/>
            <a:ext cx="1028160" cy="65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cxnSp>
        <p:nvCxnSpPr>
          <p:cNvPr id="27660" name="AutoShape 9"/>
          <p:cNvCxnSpPr>
            <a:cxnSpLocks noChangeShapeType="1"/>
            <a:stCxn id="27663" idx="0"/>
          </p:cNvCxnSpPr>
          <p:nvPr/>
        </p:nvCxnSpPr>
        <p:spPr bwMode="auto">
          <a:xfrm flipV="1">
            <a:off x="3290401" y="2357641"/>
            <a:ext cx="1781280" cy="2990880"/>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61" name="AutoShape 10"/>
          <p:cNvCxnSpPr>
            <a:cxnSpLocks noChangeShapeType="1"/>
            <a:stCxn id="27653" idx="3"/>
          </p:cNvCxnSpPr>
          <p:nvPr/>
        </p:nvCxnSpPr>
        <p:spPr bwMode="auto">
          <a:xfrm flipV="1">
            <a:off x="4150081" y="2285641"/>
            <a:ext cx="1493280" cy="1020960"/>
          </a:xfrm>
          <a:prstGeom prst="straightConnector1">
            <a:avLst/>
          </a:prstGeom>
          <a:noFill/>
          <a:ln w="15840">
            <a:solidFill>
              <a:srgbClr val="DC2300"/>
            </a:solidFill>
            <a:miter lim="800000"/>
            <a:headEnd/>
            <a:tailEnd type="triangle" w="med" len="med"/>
          </a:ln>
          <a:extLst>
            <a:ext uri="{909E8E84-426E-40DD-AFC4-6F175D3DCCD1}">
              <a14:hiddenFill xmlns:a14="http://schemas.microsoft.com/office/drawing/2010/main">
                <a:noFill/>
              </a14:hiddenFill>
            </a:ext>
          </a:extLst>
        </p:spPr>
      </p:cxnSp>
      <p:cxnSp>
        <p:nvCxnSpPr>
          <p:cNvPr id="27662" name="AutoShape 11"/>
          <p:cNvCxnSpPr>
            <a:cxnSpLocks noChangeShapeType="1"/>
          </p:cNvCxnSpPr>
          <p:nvPr/>
        </p:nvCxnSpPr>
        <p:spPr bwMode="auto">
          <a:xfrm flipH="1" flipV="1">
            <a:off x="6429601" y="2500201"/>
            <a:ext cx="214560" cy="1213920"/>
          </a:xfrm>
          <a:prstGeom prst="straightConnector1">
            <a:avLst/>
          </a:prstGeom>
          <a:noFill/>
          <a:ln w="15840">
            <a:solidFill>
              <a:srgbClr val="FF3366"/>
            </a:solidFill>
            <a:miter lim="800000"/>
            <a:headEnd/>
            <a:tailEnd type="triangle" w="med" len="med"/>
          </a:ln>
          <a:extLst>
            <a:ext uri="{909E8E84-426E-40DD-AFC4-6F175D3DCCD1}">
              <a14:hiddenFill xmlns:a14="http://schemas.microsoft.com/office/drawing/2010/main">
                <a:noFill/>
              </a14:hiddenFill>
            </a:ext>
          </a:extLst>
        </p:spPr>
      </p:cxnSp>
      <p:sp>
        <p:nvSpPr>
          <p:cNvPr id="27663" name="AutoShape 12"/>
          <p:cNvSpPr>
            <a:spLocks noChangeArrowheads="1"/>
          </p:cNvSpPr>
          <p:nvPr/>
        </p:nvSpPr>
        <p:spPr bwMode="auto">
          <a:xfrm>
            <a:off x="3183841" y="5348521"/>
            <a:ext cx="214560" cy="214560"/>
          </a:xfrm>
          <a:prstGeom prst="flowChartConnector">
            <a:avLst/>
          </a:prstGeom>
          <a:solidFill>
            <a:srgbClr val="0070C0"/>
          </a:solidFill>
          <a:ln w="9360">
            <a:solidFill>
              <a:srgbClr val="000000"/>
            </a:solidFill>
            <a:miter lim="800000"/>
            <a:headEnd/>
            <a:tailEnd/>
          </a:ln>
        </p:spPr>
        <p:txBody>
          <a:bodyPr wrap="none" lIns="91429" tIns="45714" rIns="91429" bIns="45714" anchor="ctr"/>
          <a:lstStyle/>
          <a:p>
            <a:endParaRPr lang="ru-RU" sz="1633">
              <a:latin typeface="Lucida Sans Unicode" panose="020B0602030504020204" pitchFamily="34" charset="0"/>
            </a:endParaRPr>
          </a:p>
        </p:txBody>
      </p:sp>
      <p:grpSp>
        <p:nvGrpSpPr>
          <p:cNvPr id="27664" name="Group 13"/>
          <p:cNvGrpSpPr>
            <a:grpSpLocks/>
          </p:cNvGrpSpPr>
          <p:nvPr/>
        </p:nvGrpSpPr>
        <p:grpSpPr bwMode="auto">
          <a:xfrm>
            <a:off x="2072161" y="3357001"/>
            <a:ext cx="891360" cy="557280"/>
            <a:chOff x="1780" y="1410"/>
            <a:chExt cx="562" cy="351"/>
          </a:xfrm>
        </p:grpSpPr>
        <p:cxnSp>
          <p:nvCxnSpPr>
            <p:cNvPr id="27695" name="AutoShape 14"/>
            <p:cNvCxnSpPr>
              <a:cxnSpLocks noChangeShapeType="1"/>
            </p:cNvCxnSpPr>
            <p:nvPr/>
          </p:nvCxnSpPr>
          <p:spPr bwMode="auto">
            <a:xfrm>
              <a:off x="1998" y="1477"/>
              <a:ext cx="134" cy="209"/>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96" name="AutoShape 15"/>
            <p:cNvCxnSpPr>
              <a:cxnSpLocks noChangeShapeType="1"/>
            </p:cNvCxnSpPr>
            <p:nvPr/>
          </p:nvCxnSpPr>
          <p:spPr bwMode="auto">
            <a:xfrm>
              <a:off x="1996" y="1457"/>
              <a:ext cx="1" cy="305"/>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97" name="AutoShape 16"/>
            <p:cNvCxnSpPr>
              <a:cxnSpLocks noChangeShapeType="1"/>
            </p:cNvCxnSpPr>
            <p:nvPr/>
          </p:nvCxnSpPr>
          <p:spPr bwMode="auto">
            <a:xfrm flipH="1">
              <a:off x="1837" y="1489"/>
              <a:ext cx="158" cy="184"/>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98" name="AutoShape 17"/>
            <p:cNvCxnSpPr>
              <a:cxnSpLocks noChangeShapeType="1"/>
            </p:cNvCxnSpPr>
            <p:nvPr/>
          </p:nvCxnSpPr>
          <p:spPr bwMode="auto">
            <a:xfrm flipH="1" flipV="1">
              <a:off x="1780" y="1410"/>
              <a:ext cx="214" cy="61"/>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99" name="AutoShape 18"/>
            <p:cNvCxnSpPr>
              <a:cxnSpLocks noChangeShapeType="1"/>
            </p:cNvCxnSpPr>
            <p:nvPr/>
          </p:nvCxnSpPr>
          <p:spPr bwMode="auto">
            <a:xfrm flipV="1">
              <a:off x="1996" y="1417"/>
              <a:ext cx="347" cy="53"/>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grpSp>
      <p:grpSp>
        <p:nvGrpSpPr>
          <p:cNvPr id="27665" name="Group 19"/>
          <p:cNvGrpSpPr>
            <a:grpSpLocks/>
          </p:cNvGrpSpPr>
          <p:nvPr/>
        </p:nvGrpSpPr>
        <p:grpSpPr bwMode="auto">
          <a:xfrm>
            <a:off x="4214881" y="4572361"/>
            <a:ext cx="779040" cy="565920"/>
            <a:chOff x="3754" y="2735"/>
            <a:chExt cx="491" cy="357"/>
          </a:xfrm>
        </p:grpSpPr>
        <p:sp>
          <p:nvSpPr>
            <p:cNvPr id="27689" name="AutoShape 20"/>
            <p:cNvSpPr>
              <a:spLocks noChangeArrowheads="1"/>
            </p:cNvSpPr>
            <p:nvPr/>
          </p:nvSpPr>
          <p:spPr bwMode="auto">
            <a:xfrm>
              <a:off x="3870" y="2735"/>
              <a:ext cx="134" cy="133"/>
            </a:xfrm>
            <a:prstGeom prst="flowChartConnector">
              <a:avLst/>
            </a:prstGeom>
            <a:solidFill>
              <a:srgbClr val="21E600"/>
            </a:solidFill>
            <a:ln w="9360">
              <a:solidFill>
                <a:srgbClr val="0CE225"/>
              </a:solidFill>
              <a:miter lim="800000"/>
              <a:headEnd/>
              <a:tailEnd/>
            </a:ln>
          </p:spPr>
          <p:txBody>
            <a:bodyPr wrap="none" anchor="ctr"/>
            <a:lstStyle/>
            <a:p>
              <a:endParaRPr lang="ru-RU" sz="1633">
                <a:latin typeface="Lucida Sans Unicode" panose="020B0602030504020204" pitchFamily="34" charset="0"/>
              </a:endParaRPr>
            </a:p>
          </p:txBody>
        </p:sp>
        <p:cxnSp>
          <p:nvCxnSpPr>
            <p:cNvPr id="27690" name="AutoShape 21"/>
            <p:cNvCxnSpPr>
              <a:cxnSpLocks noChangeShapeType="1"/>
            </p:cNvCxnSpPr>
            <p:nvPr/>
          </p:nvCxnSpPr>
          <p:spPr bwMode="auto">
            <a:xfrm>
              <a:off x="3938" y="2814"/>
              <a:ext cx="174" cy="191"/>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91" name="AutoShape 22"/>
            <p:cNvCxnSpPr>
              <a:cxnSpLocks noChangeShapeType="1"/>
            </p:cNvCxnSpPr>
            <p:nvPr/>
          </p:nvCxnSpPr>
          <p:spPr bwMode="auto">
            <a:xfrm flipH="1">
              <a:off x="3932" y="2785"/>
              <a:ext cx="6" cy="308"/>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92" name="AutoShape 23"/>
            <p:cNvCxnSpPr>
              <a:cxnSpLocks noChangeShapeType="1"/>
            </p:cNvCxnSpPr>
            <p:nvPr/>
          </p:nvCxnSpPr>
          <p:spPr bwMode="auto">
            <a:xfrm flipH="1">
              <a:off x="3798" y="2830"/>
              <a:ext cx="139" cy="129"/>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93" name="AutoShape 24"/>
            <p:cNvCxnSpPr>
              <a:cxnSpLocks noChangeShapeType="1"/>
            </p:cNvCxnSpPr>
            <p:nvPr/>
          </p:nvCxnSpPr>
          <p:spPr bwMode="auto">
            <a:xfrm flipH="1" flipV="1">
              <a:off x="3754" y="2780"/>
              <a:ext cx="178" cy="26"/>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94" name="AutoShape 25"/>
            <p:cNvCxnSpPr>
              <a:cxnSpLocks noChangeShapeType="1"/>
            </p:cNvCxnSpPr>
            <p:nvPr/>
          </p:nvCxnSpPr>
          <p:spPr bwMode="auto">
            <a:xfrm flipV="1">
              <a:off x="3938" y="2735"/>
              <a:ext cx="308" cy="71"/>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grpSp>
      <p:sp>
        <p:nvSpPr>
          <p:cNvPr id="27666" name="Rectangle 27"/>
          <p:cNvSpPr>
            <a:spLocks noChangeArrowheads="1"/>
          </p:cNvSpPr>
          <p:nvPr/>
        </p:nvSpPr>
        <p:spPr bwMode="auto">
          <a:xfrm>
            <a:off x="5143680" y="4642920"/>
            <a:ext cx="3715200" cy="1937316"/>
          </a:xfrm>
          <a:prstGeom prst="rect">
            <a:avLst/>
          </a:prstGeom>
          <a:noFill/>
          <a:ln w="936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9989" tIns="46795" rIns="89989" bIns="46795">
            <a:spAutoFit/>
          </a:bodyPr>
          <a:lstStyle>
            <a:lvl1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r>
              <a:rPr lang="en-GB" sz="1996" b="1">
                <a:solidFill>
                  <a:srgbClr val="7030A0"/>
                </a:solidFill>
                <a:latin typeface="Lucida Sans Unicode" panose="020B0602030504020204" pitchFamily="34" charset="0"/>
              </a:rPr>
              <a:t>Violet:    0.4 - 0.446 μm</a:t>
            </a:r>
          </a:p>
          <a:p>
            <a:pPr eaLnBrk="1"/>
            <a:r>
              <a:rPr lang="en-GB" sz="1996" b="1">
                <a:solidFill>
                  <a:srgbClr val="00B0F0"/>
                </a:solidFill>
                <a:latin typeface="Lucida Sans Unicode" panose="020B0602030504020204" pitchFamily="34" charset="0"/>
              </a:rPr>
              <a:t>Blue:      0.446 - 0.500 μm</a:t>
            </a:r>
          </a:p>
          <a:p>
            <a:pPr eaLnBrk="1"/>
            <a:r>
              <a:rPr lang="en-GB" sz="1996" b="1">
                <a:solidFill>
                  <a:srgbClr val="21E600"/>
                </a:solidFill>
                <a:latin typeface="Lucida Sans Unicode" panose="020B0602030504020204" pitchFamily="34" charset="0"/>
              </a:rPr>
              <a:t>Green:    0.500 - 0.578 μm</a:t>
            </a:r>
          </a:p>
          <a:p>
            <a:pPr eaLnBrk="1"/>
            <a:r>
              <a:rPr lang="en-GB" sz="1996" b="1">
                <a:solidFill>
                  <a:srgbClr val="FF0000"/>
                </a:solidFill>
                <a:latin typeface="Lucida Sans Unicode" panose="020B0602030504020204" pitchFamily="34" charset="0"/>
              </a:rPr>
              <a:t>Yellow:   0.578 - 0.592 μm</a:t>
            </a:r>
          </a:p>
          <a:p>
            <a:pPr eaLnBrk="1"/>
            <a:r>
              <a:rPr lang="en-GB" sz="1996" b="1">
                <a:solidFill>
                  <a:srgbClr val="FF0000"/>
                </a:solidFill>
                <a:latin typeface="Lucida Sans Unicode" panose="020B0602030504020204" pitchFamily="34" charset="0"/>
              </a:rPr>
              <a:t>Orange: 0.592 - 0.620 μm</a:t>
            </a:r>
          </a:p>
          <a:p>
            <a:pPr eaLnBrk="1"/>
            <a:r>
              <a:rPr lang="en-GB" sz="1996" b="1">
                <a:solidFill>
                  <a:srgbClr val="C00000"/>
                </a:solidFill>
                <a:latin typeface="Lucida Sans Unicode" panose="020B0602030504020204" pitchFamily="34" charset="0"/>
              </a:rPr>
              <a:t>Red:       0.620 - 0.7 μm</a:t>
            </a:r>
          </a:p>
        </p:txBody>
      </p:sp>
      <p:sp>
        <p:nvSpPr>
          <p:cNvPr id="27667" name="Text Box 28"/>
          <p:cNvSpPr txBox="1">
            <a:spLocks noChangeArrowheads="1"/>
          </p:cNvSpPr>
          <p:nvPr/>
        </p:nvSpPr>
        <p:spPr bwMode="auto">
          <a:xfrm>
            <a:off x="6575041" y="2714761"/>
            <a:ext cx="375699" cy="34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89" tIns="46795" rIns="89989" bIns="46795">
            <a:spAutoFit/>
          </a:bodyPr>
          <a:lstStyle>
            <a:lvl1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r>
              <a:rPr lang="ru-RU" sz="1633" b="1">
                <a:solidFill>
                  <a:srgbClr val="FF0000"/>
                </a:solidFill>
                <a:latin typeface="Lucida Sans Unicode" panose="020B0602030504020204" pitchFamily="34" charset="0"/>
              </a:rPr>
              <a:t>IR</a:t>
            </a:r>
          </a:p>
        </p:txBody>
      </p:sp>
      <p:sp>
        <p:nvSpPr>
          <p:cNvPr id="27668" name="Text Box 29"/>
          <p:cNvSpPr txBox="1">
            <a:spLocks noChangeArrowheads="1"/>
          </p:cNvSpPr>
          <p:nvPr/>
        </p:nvSpPr>
        <p:spPr bwMode="auto">
          <a:xfrm>
            <a:off x="3358080" y="2642761"/>
            <a:ext cx="563250" cy="34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89" tIns="46795" rIns="89989" bIns="46795">
            <a:spAutoFit/>
          </a:bodyPr>
          <a:lstStyle>
            <a:lvl1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r>
              <a:rPr lang="ru-RU" sz="1633" b="1">
                <a:solidFill>
                  <a:srgbClr val="FF0000"/>
                </a:solidFill>
                <a:latin typeface="Lucida Sans Unicode" panose="020B0602030504020204" pitchFamily="34" charset="0"/>
              </a:rPr>
              <a:t>Red</a:t>
            </a:r>
          </a:p>
        </p:txBody>
      </p:sp>
      <p:grpSp>
        <p:nvGrpSpPr>
          <p:cNvPr id="27669" name="Group 30"/>
          <p:cNvGrpSpPr>
            <a:grpSpLocks/>
          </p:cNvGrpSpPr>
          <p:nvPr/>
        </p:nvGrpSpPr>
        <p:grpSpPr bwMode="auto">
          <a:xfrm>
            <a:off x="2856960" y="5286601"/>
            <a:ext cx="1209600" cy="852480"/>
            <a:chOff x="2365" y="3731"/>
            <a:chExt cx="762" cy="537"/>
          </a:xfrm>
        </p:grpSpPr>
        <p:cxnSp>
          <p:nvCxnSpPr>
            <p:cNvPr id="27684" name="AutoShape 31"/>
            <p:cNvCxnSpPr>
              <a:cxnSpLocks noChangeShapeType="1"/>
            </p:cNvCxnSpPr>
            <p:nvPr/>
          </p:nvCxnSpPr>
          <p:spPr bwMode="auto">
            <a:xfrm>
              <a:off x="2657" y="3833"/>
              <a:ext cx="181" cy="319"/>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85" name="AutoShape 32"/>
            <p:cNvCxnSpPr>
              <a:cxnSpLocks noChangeShapeType="1"/>
            </p:cNvCxnSpPr>
            <p:nvPr/>
          </p:nvCxnSpPr>
          <p:spPr bwMode="auto">
            <a:xfrm>
              <a:off x="2658" y="3804"/>
              <a:ext cx="1" cy="465"/>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86" name="AutoShape 33"/>
            <p:cNvCxnSpPr>
              <a:cxnSpLocks noChangeShapeType="1"/>
            </p:cNvCxnSpPr>
            <p:nvPr/>
          </p:nvCxnSpPr>
          <p:spPr bwMode="auto">
            <a:xfrm flipH="1">
              <a:off x="2442" y="3851"/>
              <a:ext cx="215" cy="281"/>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87" name="AutoShape 34"/>
            <p:cNvCxnSpPr>
              <a:cxnSpLocks noChangeShapeType="1"/>
            </p:cNvCxnSpPr>
            <p:nvPr/>
          </p:nvCxnSpPr>
          <p:spPr bwMode="auto">
            <a:xfrm flipH="1" flipV="1">
              <a:off x="2365" y="3731"/>
              <a:ext cx="287" cy="93"/>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88" name="AutoShape 35"/>
            <p:cNvCxnSpPr>
              <a:cxnSpLocks noChangeShapeType="1"/>
            </p:cNvCxnSpPr>
            <p:nvPr/>
          </p:nvCxnSpPr>
          <p:spPr bwMode="auto">
            <a:xfrm flipV="1">
              <a:off x="2658" y="3744"/>
              <a:ext cx="470" cy="81"/>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grpSp>
      <p:grpSp>
        <p:nvGrpSpPr>
          <p:cNvPr id="27670" name="Group 36"/>
          <p:cNvGrpSpPr>
            <a:grpSpLocks/>
          </p:cNvGrpSpPr>
          <p:nvPr/>
        </p:nvGrpSpPr>
        <p:grpSpPr bwMode="auto">
          <a:xfrm>
            <a:off x="3428641" y="3714121"/>
            <a:ext cx="637920" cy="426240"/>
            <a:chOff x="2455" y="1616"/>
            <a:chExt cx="402" cy="268"/>
          </a:xfrm>
        </p:grpSpPr>
        <p:cxnSp>
          <p:nvCxnSpPr>
            <p:cNvPr id="27679" name="AutoShape 37"/>
            <p:cNvCxnSpPr>
              <a:cxnSpLocks noChangeShapeType="1"/>
            </p:cNvCxnSpPr>
            <p:nvPr/>
          </p:nvCxnSpPr>
          <p:spPr bwMode="auto">
            <a:xfrm>
              <a:off x="2607" y="1674"/>
              <a:ext cx="142" cy="144"/>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80" name="AutoShape 38"/>
            <p:cNvCxnSpPr>
              <a:cxnSpLocks noChangeShapeType="1"/>
            </p:cNvCxnSpPr>
            <p:nvPr/>
          </p:nvCxnSpPr>
          <p:spPr bwMode="auto">
            <a:xfrm flipH="1">
              <a:off x="2600" y="1655"/>
              <a:ext cx="5" cy="230"/>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81" name="AutoShape 39"/>
            <p:cNvCxnSpPr>
              <a:cxnSpLocks noChangeShapeType="1"/>
            </p:cNvCxnSpPr>
            <p:nvPr/>
          </p:nvCxnSpPr>
          <p:spPr bwMode="auto">
            <a:xfrm flipH="1">
              <a:off x="2490" y="1687"/>
              <a:ext cx="115" cy="97"/>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82" name="AutoShape 40"/>
            <p:cNvCxnSpPr>
              <a:cxnSpLocks noChangeShapeType="1"/>
            </p:cNvCxnSpPr>
            <p:nvPr/>
          </p:nvCxnSpPr>
          <p:spPr bwMode="auto">
            <a:xfrm flipH="1" flipV="1">
              <a:off x="2455" y="1650"/>
              <a:ext cx="145" cy="19"/>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83" name="AutoShape 41"/>
            <p:cNvCxnSpPr>
              <a:cxnSpLocks noChangeShapeType="1"/>
            </p:cNvCxnSpPr>
            <p:nvPr/>
          </p:nvCxnSpPr>
          <p:spPr bwMode="auto">
            <a:xfrm flipV="1">
              <a:off x="2607" y="1616"/>
              <a:ext cx="251" cy="54"/>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grpSp>
      <p:cxnSp>
        <p:nvCxnSpPr>
          <p:cNvPr id="27671" name="AutoShape 42"/>
          <p:cNvCxnSpPr>
            <a:cxnSpLocks noChangeShapeType="1"/>
            <a:stCxn id="27673" idx="0"/>
          </p:cNvCxnSpPr>
          <p:nvPr/>
        </p:nvCxnSpPr>
        <p:spPr bwMode="auto">
          <a:xfrm rot="5400000" flipH="1" flipV="1">
            <a:off x="2155681" y="2206441"/>
            <a:ext cx="1480320" cy="924480"/>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72" name="AutoShape 43"/>
          <p:cNvCxnSpPr>
            <a:cxnSpLocks noChangeShapeType="1"/>
            <a:stCxn id="27674" idx="7"/>
          </p:cNvCxnSpPr>
          <p:nvPr/>
        </p:nvCxnSpPr>
        <p:spPr bwMode="auto">
          <a:xfrm rot="5400000" flipH="1" flipV="1">
            <a:off x="3483361" y="3107881"/>
            <a:ext cx="910080" cy="469440"/>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sp>
        <p:nvSpPr>
          <p:cNvPr id="27673" name="AutoShape 44"/>
          <p:cNvSpPr>
            <a:spLocks noChangeArrowheads="1"/>
          </p:cNvSpPr>
          <p:nvPr/>
        </p:nvSpPr>
        <p:spPr bwMode="auto">
          <a:xfrm>
            <a:off x="2399041" y="3408841"/>
            <a:ext cx="70560" cy="70560"/>
          </a:xfrm>
          <a:prstGeom prst="flowChartConnector">
            <a:avLst/>
          </a:prstGeom>
          <a:solidFill>
            <a:srgbClr val="0070C0"/>
          </a:solidFill>
          <a:ln w="9360">
            <a:solidFill>
              <a:srgbClr val="000000"/>
            </a:solidFill>
            <a:miter lim="800000"/>
            <a:headEnd/>
            <a:tailEnd/>
          </a:ln>
        </p:spPr>
        <p:txBody>
          <a:bodyPr wrap="none" lIns="91429" tIns="45714" rIns="91429" bIns="45714" anchor="ctr"/>
          <a:lstStyle/>
          <a:p>
            <a:endParaRPr lang="ru-RU" sz="1633">
              <a:latin typeface="Lucida Sans Unicode" panose="020B0602030504020204" pitchFamily="34" charset="0"/>
            </a:endParaRPr>
          </a:p>
        </p:txBody>
      </p:sp>
      <p:sp>
        <p:nvSpPr>
          <p:cNvPr id="27674" name="AutoShape 45"/>
          <p:cNvSpPr>
            <a:spLocks noChangeArrowheads="1"/>
          </p:cNvSpPr>
          <p:nvPr/>
        </p:nvSpPr>
        <p:spPr bwMode="auto">
          <a:xfrm>
            <a:off x="3643201" y="3786121"/>
            <a:ext cx="72000" cy="72000"/>
          </a:xfrm>
          <a:prstGeom prst="flowChartConnector">
            <a:avLst/>
          </a:prstGeom>
          <a:solidFill>
            <a:srgbClr val="0CE225"/>
          </a:solidFill>
          <a:ln w="9360">
            <a:solidFill>
              <a:srgbClr val="000000"/>
            </a:solidFill>
            <a:miter lim="800000"/>
            <a:headEnd/>
            <a:tailEnd/>
          </a:ln>
        </p:spPr>
        <p:txBody>
          <a:bodyPr wrap="none" lIns="91429" tIns="45714" rIns="91429" bIns="45714" anchor="ctr"/>
          <a:lstStyle/>
          <a:p>
            <a:endParaRPr lang="ru-RU" sz="1633">
              <a:latin typeface="Lucida Sans Unicode" panose="020B0602030504020204" pitchFamily="34" charset="0"/>
            </a:endParaRPr>
          </a:p>
        </p:txBody>
      </p:sp>
      <p:sp>
        <p:nvSpPr>
          <p:cNvPr id="73" name="Заголовок 72"/>
          <p:cNvSpPr>
            <a:spLocks noGrp="1"/>
          </p:cNvSpPr>
          <p:nvPr>
            <p:ph type="title"/>
          </p:nvPr>
        </p:nvSpPr>
        <p:spPr>
          <a:xfrm>
            <a:off x="489629" y="71767"/>
            <a:ext cx="8229600" cy="1142880"/>
          </a:xfrm>
        </p:spPr>
        <p:txBody>
          <a:bodyPr/>
          <a:lstStyle/>
          <a:p>
            <a:pPr>
              <a:defRPr/>
            </a:pPr>
            <a:r>
              <a:rPr lang="ru-RU" dirty="0" smtClean="0"/>
              <a:t>Формирование </a:t>
            </a:r>
            <a:r>
              <a:rPr lang="ru-RU" dirty="0" smtClean="0">
                <a:solidFill>
                  <a:schemeClr val="bg1"/>
                </a:solidFill>
              </a:rPr>
              <a:t>изображения</a:t>
            </a:r>
            <a:endParaRPr lang="ru-RU" dirty="0">
              <a:solidFill>
                <a:schemeClr val="bg1"/>
              </a:solidFill>
            </a:endParaRPr>
          </a:p>
        </p:txBody>
      </p:sp>
      <p:grpSp>
        <p:nvGrpSpPr>
          <p:cNvPr id="27676" name="Группа 55"/>
          <p:cNvGrpSpPr>
            <a:grpSpLocks/>
          </p:cNvGrpSpPr>
          <p:nvPr/>
        </p:nvGrpSpPr>
        <p:grpSpPr bwMode="auto">
          <a:xfrm>
            <a:off x="-28799" y="6150601"/>
            <a:ext cx="1915200" cy="740160"/>
            <a:chOff x="0" y="6708795"/>
            <a:chExt cx="2365321" cy="887412"/>
          </a:xfrm>
        </p:grpSpPr>
        <p:pic>
          <p:nvPicPr>
            <p:cNvPr id="2767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708795"/>
              <a:ext cx="12160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7678" name="Прямоугольник 57"/>
            <p:cNvSpPr>
              <a:spLocks noChangeArrowheads="1"/>
            </p:cNvSpPr>
            <p:nvPr/>
          </p:nvSpPr>
          <p:spPr bwMode="auto">
            <a:xfrm>
              <a:off x="1120434" y="6872896"/>
              <a:ext cx="1244887" cy="64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ru-RU" sz="2903" b="1">
                  <a:solidFill>
                    <a:srgbClr val="FFFFFF"/>
                  </a:solidFill>
                </a:rPr>
                <a:t>200</a:t>
              </a:r>
              <a:r>
                <a:rPr lang="en-US" sz="2903" b="1">
                  <a:solidFill>
                    <a:srgbClr val="FFFFFF"/>
                  </a:solidFill>
                </a:rPr>
                <a:t>9</a:t>
              </a:r>
              <a:endParaRPr lang="ru-RU" sz="2903"/>
            </a:p>
          </p:txBody>
        </p:sp>
      </p:grpSp>
    </p:spTree>
    <p:extLst>
      <p:ext uri="{BB962C8B-B14F-4D97-AF65-F5344CB8AC3E}">
        <p14:creationId xmlns:p14="http://schemas.microsoft.com/office/powerpoint/2010/main" val="424940012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1079500" y="542928"/>
            <a:ext cx="6985000" cy="4278313"/>
            <a:chOff x="1830" y="2146"/>
            <a:chExt cx="8545" cy="5378"/>
          </a:xfrm>
        </p:grpSpPr>
        <p:grpSp>
          <p:nvGrpSpPr>
            <p:cNvPr id="3" name="Group 85"/>
            <p:cNvGrpSpPr>
              <a:grpSpLocks/>
            </p:cNvGrpSpPr>
            <p:nvPr/>
          </p:nvGrpSpPr>
          <p:grpSpPr bwMode="auto">
            <a:xfrm>
              <a:off x="1946" y="5564"/>
              <a:ext cx="2277" cy="204"/>
              <a:chOff x="1946" y="14014"/>
              <a:chExt cx="2277" cy="204"/>
            </a:xfrm>
          </p:grpSpPr>
          <p:sp>
            <p:nvSpPr>
              <p:cNvPr id="6232" name="Freeform 93"/>
              <p:cNvSpPr>
                <a:spLocks/>
              </p:cNvSpPr>
              <p:nvPr/>
            </p:nvSpPr>
            <p:spPr bwMode="auto">
              <a:xfrm>
                <a:off x="1946"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33" name="Freeform 92"/>
              <p:cNvSpPr>
                <a:spLocks/>
              </p:cNvSpPr>
              <p:nvPr/>
            </p:nvSpPr>
            <p:spPr bwMode="auto">
              <a:xfrm>
                <a:off x="2455"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4" name="Freeform 91"/>
              <p:cNvSpPr>
                <a:spLocks/>
              </p:cNvSpPr>
              <p:nvPr/>
            </p:nvSpPr>
            <p:spPr bwMode="auto">
              <a:xfrm>
                <a:off x="2964" y="1401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5" name="Freeform 90"/>
              <p:cNvSpPr>
                <a:spLocks/>
              </p:cNvSpPr>
              <p:nvPr/>
            </p:nvSpPr>
            <p:spPr bwMode="auto">
              <a:xfrm>
                <a:off x="3474"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6" name="Freeform 89"/>
              <p:cNvSpPr>
                <a:spLocks/>
              </p:cNvSpPr>
              <p:nvPr/>
            </p:nvSpPr>
            <p:spPr bwMode="auto">
              <a:xfrm>
                <a:off x="2186"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37" name="Freeform 88"/>
              <p:cNvSpPr>
                <a:spLocks/>
              </p:cNvSpPr>
              <p:nvPr/>
            </p:nvSpPr>
            <p:spPr bwMode="auto">
              <a:xfrm>
                <a:off x="2695"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8" name="Freeform 87"/>
              <p:cNvSpPr>
                <a:spLocks/>
              </p:cNvSpPr>
              <p:nvPr/>
            </p:nvSpPr>
            <p:spPr bwMode="auto">
              <a:xfrm>
                <a:off x="3204" y="1413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9" name="Freeform 86"/>
              <p:cNvSpPr>
                <a:spLocks/>
              </p:cNvSpPr>
              <p:nvPr/>
            </p:nvSpPr>
            <p:spPr bwMode="auto">
              <a:xfrm>
                <a:off x="3714"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grpSp>
        <p:grpSp>
          <p:nvGrpSpPr>
            <p:cNvPr id="4" name="Group 76"/>
            <p:cNvGrpSpPr>
              <a:grpSpLocks/>
            </p:cNvGrpSpPr>
            <p:nvPr/>
          </p:nvGrpSpPr>
          <p:grpSpPr bwMode="auto">
            <a:xfrm>
              <a:off x="3984" y="5570"/>
              <a:ext cx="2277" cy="204"/>
              <a:chOff x="1946" y="14014"/>
              <a:chExt cx="2277" cy="204"/>
            </a:xfrm>
          </p:grpSpPr>
          <p:sp>
            <p:nvSpPr>
              <p:cNvPr id="6224" name="Freeform 84"/>
              <p:cNvSpPr>
                <a:spLocks/>
              </p:cNvSpPr>
              <p:nvPr/>
            </p:nvSpPr>
            <p:spPr bwMode="auto">
              <a:xfrm>
                <a:off x="1946"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25" name="Freeform 83"/>
              <p:cNvSpPr>
                <a:spLocks/>
              </p:cNvSpPr>
              <p:nvPr/>
            </p:nvSpPr>
            <p:spPr bwMode="auto">
              <a:xfrm>
                <a:off x="2455"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6" name="Freeform 82"/>
              <p:cNvSpPr>
                <a:spLocks/>
              </p:cNvSpPr>
              <p:nvPr/>
            </p:nvSpPr>
            <p:spPr bwMode="auto">
              <a:xfrm>
                <a:off x="2964" y="1401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7" name="Freeform 81"/>
              <p:cNvSpPr>
                <a:spLocks/>
              </p:cNvSpPr>
              <p:nvPr/>
            </p:nvSpPr>
            <p:spPr bwMode="auto">
              <a:xfrm>
                <a:off x="3474"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8" name="Freeform 80"/>
              <p:cNvSpPr>
                <a:spLocks/>
              </p:cNvSpPr>
              <p:nvPr/>
            </p:nvSpPr>
            <p:spPr bwMode="auto">
              <a:xfrm>
                <a:off x="2186"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29" name="Freeform 79"/>
              <p:cNvSpPr>
                <a:spLocks/>
              </p:cNvSpPr>
              <p:nvPr/>
            </p:nvSpPr>
            <p:spPr bwMode="auto">
              <a:xfrm>
                <a:off x="2695"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0" name="Freeform 78"/>
              <p:cNvSpPr>
                <a:spLocks/>
              </p:cNvSpPr>
              <p:nvPr/>
            </p:nvSpPr>
            <p:spPr bwMode="auto">
              <a:xfrm>
                <a:off x="3204" y="1413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1" name="Freeform 77"/>
              <p:cNvSpPr>
                <a:spLocks/>
              </p:cNvSpPr>
              <p:nvPr/>
            </p:nvSpPr>
            <p:spPr bwMode="auto">
              <a:xfrm>
                <a:off x="3714"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grpSp>
        <p:grpSp>
          <p:nvGrpSpPr>
            <p:cNvPr id="5" name="Group 67"/>
            <p:cNvGrpSpPr>
              <a:grpSpLocks/>
            </p:cNvGrpSpPr>
            <p:nvPr/>
          </p:nvGrpSpPr>
          <p:grpSpPr bwMode="auto">
            <a:xfrm>
              <a:off x="6021" y="5570"/>
              <a:ext cx="2277" cy="204"/>
              <a:chOff x="1946" y="14014"/>
              <a:chExt cx="2277" cy="204"/>
            </a:xfrm>
          </p:grpSpPr>
          <p:sp>
            <p:nvSpPr>
              <p:cNvPr id="6216" name="Freeform 75"/>
              <p:cNvSpPr>
                <a:spLocks/>
              </p:cNvSpPr>
              <p:nvPr/>
            </p:nvSpPr>
            <p:spPr bwMode="auto">
              <a:xfrm>
                <a:off x="1946"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17" name="Freeform 74"/>
              <p:cNvSpPr>
                <a:spLocks/>
              </p:cNvSpPr>
              <p:nvPr/>
            </p:nvSpPr>
            <p:spPr bwMode="auto">
              <a:xfrm>
                <a:off x="2455"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8" name="Freeform 73"/>
              <p:cNvSpPr>
                <a:spLocks/>
              </p:cNvSpPr>
              <p:nvPr/>
            </p:nvSpPr>
            <p:spPr bwMode="auto">
              <a:xfrm>
                <a:off x="2964" y="1401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9" name="Freeform 72"/>
              <p:cNvSpPr>
                <a:spLocks/>
              </p:cNvSpPr>
              <p:nvPr/>
            </p:nvSpPr>
            <p:spPr bwMode="auto">
              <a:xfrm>
                <a:off x="3474"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0" name="Freeform 71"/>
              <p:cNvSpPr>
                <a:spLocks/>
              </p:cNvSpPr>
              <p:nvPr/>
            </p:nvSpPr>
            <p:spPr bwMode="auto">
              <a:xfrm>
                <a:off x="2186"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21" name="Freeform 70"/>
              <p:cNvSpPr>
                <a:spLocks/>
              </p:cNvSpPr>
              <p:nvPr/>
            </p:nvSpPr>
            <p:spPr bwMode="auto">
              <a:xfrm>
                <a:off x="2695"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2" name="Freeform 69"/>
              <p:cNvSpPr>
                <a:spLocks/>
              </p:cNvSpPr>
              <p:nvPr/>
            </p:nvSpPr>
            <p:spPr bwMode="auto">
              <a:xfrm>
                <a:off x="3204" y="1413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3" name="Freeform 68"/>
              <p:cNvSpPr>
                <a:spLocks/>
              </p:cNvSpPr>
              <p:nvPr/>
            </p:nvSpPr>
            <p:spPr bwMode="auto">
              <a:xfrm>
                <a:off x="3714"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grpSp>
        <p:grpSp>
          <p:nvGrpSpPr>
            <p:cNvPr id="6" name="Group 58"/>
            <p:cNvGrpSpPr>
              <a:grpSpLocks/>
            </p:cNvGrpSpPr>
            <p:nvPr/>
          </p:nvGrpSpPr>
          <p:grpSpPr bwMode="auto">
            <a:xfrm>
              <a:off x="8058" y="5564"/>
              <a:ext cx="2277" cy="204"/>
              <a:chOff x="1946" y="14014"/>
              <a:chExt cx="2277" cy="204"/>
            </a:xfrm>
          </p:grpSpPr>
          <p:sp>
            <p:nvSpPr>
              <p:cNvPr id="6208" name="Freeform 66"/>
              <p:cNvSpPr>
                <a:spLocks/>
              </p:cNvSpPr>
              <p:nvPr/>
            </p:nvSpPr>
            <p:spPr bwMode="auto">
              <a:xfrm>
                <a:off x="1946"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09" name="Freeform 65"/>
              <p:cNvSpPr>
                <a:spLocks/>
              </p:cNvSpPr>
              <p:nvPr/>
            </p:nvSpPr>
            <p:spPr bwMode="auto">
              <a:xfrm>
                <a:off x="2455"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0" name="Freeform 64"/>
              <p:cNvSpPr>
                <a:spLocks/>
              </p:cNvSpPr>
              <p:nvPr/>
            </p:nvSpPr>
            <p:spPr bwMode="auto">
              <a:xfrm>
                <a:off x="2964" y="1401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1" name="Freeform 63"/>
              <p:cNvSpPr>
                <a:spLocks/>
              </p:cNvSpPr>
              <p:nvPr/>
            </p:nvSpPr>
            <p:spPr bwMode="auto">
              <a:xfrm>
                <a:off x="3474"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2" name="Freeform 62"/>
              <p:cNvSpPr>
                <a:spLocks/>
              </p:cNvSpPr>
              <p:nvPr/>
            </p:nvSpPr>
            <p:spPr bwMode="auto">
              <a:xfrm>
                <a:off x="2186"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13" name="Freeform 61"/>
              <p:cNvSpPr>
                <a:spLocks/>
              </p:cNvSpPr>
              <p:nvPr/>
            </p:nvSpPr>
            <p:spPr bwMode="auto">
              <a:xfrm>
                <a:off x="2695"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4" name="Freeform 60"/>
              <p:cNvSpPr>
                <a:spLocks/>
              </p:cNvSpPr>
              <p:nvPr/>
            </p:nvSpPr>
            <p:spPr bwMode="auto">
              <a:xfrm>
                <a:off x="3204" y="1413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5" name="Freeform 59"/>
              <p:cNvSpPr>
                <a:spLocks/>
              </p:cNvSpPr>
              <p:nvPr/>
            </p:nvSpPr>
            <p:spPr bwMode="auto">
              <a:xfrm>
                <a:off x="3714"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grpSp>
        <p:grpSp>
          <p:nvGrpSpPr>
            <p:cNvPr id="7" name="Group 51"/>
            <p:cNvGrpSpPr>
              <a:grpSpLocks/>
            </p:cNvGrpSpPr>
            <p:nvPr/>
          </p:nvGrpSpPr>
          <p:grpSpPr bwMode="auto">
            <a:xfrm>
              <a:off x="3369" y="6483"/>
              <a:ext cx="1432" cy="1041"/>
              <a:chOff x="6021" y="14648"/>
              <a:chExt cx="1432" cy="1041"/>
            </a:xfrm>
          </p:grpSpPr>
          <p:sp>
            <p:nvSpPr>
              <p:cNvPr id="6202" name="AutoShape 20"/>
              <p:cNvSpPr>
                <a:spLocks noChangeAspect="1" noChangeArrowheads="1"/>
              </p:cNvSpPr>
              <p:nvPr/>
            </p:nvSpPr>
            <p:spPr bwMode="auto">
              <a:xfrm>
                <a:off x="6464" y="14792"/>
                <a:ext cx="176" cy="172"/>
              </a:xfrm>
              <a:prstGeom prst="flowChartConnector">
                <a:avLst/>
              </a:prstGeom>
              <a:solidFill>
                <a:srgbClr val="0070C0"/>
              </a:solidFill>
              <a:ln w="9398">
                <a:solidFill>
                  <a:srgbClr val="0070C0"/>
                </a:solidFill>
                <a:miter lim="800000"/>
                <a:headEnd/>
                <a:tailEnd/>
              </a:ln>
            </p:spPr>
            <p:txBody>
              <a:bodyPr anchor="ctr"/>
              <a:lstStyle/>
              <a:p>
                <a:pPr eaLnBrk="0"/>
                <a:endParaRPr lang="en-US" sz="2000"/>
              </a:p>
            </p:txBody>
          </p:sp>
          <p:cxnSp>
            <p:nvCxnSpPr>
              <p:cNvPr id="6203" name="AutoShape 21"/>
              <p:cNvCxnSpPr>
                <a:cxnSpLocks noChangeShapeType="1"/>
              </p:cNvCxnSpPr>
              <p:nvPr/>
            </p:nvCxnSpPr>
            <p:spPr bwMode="auto">
              <a:xfrm>
                <a:off x="6557" y="14878"/>
                <a:ext cx="506" cy="555"/>
              </a:xfrm>
              <a:prstGeom prst="straightConnector1">
                <a:avLst/>
              </a:prstGeom>
              <a:noFill/>
              <a:ln w="15840">
                <a:solidFill>
                  <a:srgbClr val="0070C0"/>
                </a:solidFill>
                <a:miter lim="800000"/>
                <a:headEnd/>
                <a:tailEnd type="triangle" w="med" len="med"/>
              </a:ln>
            </p:spPr>
          </p:cxnSp>
          <p:cxnSp>
            <p:nvCxnSpPr>
              <p:cNvPr id="6204" name="AutoShape 22"/>
              <p:cNvCxnSpPr>
                <a:cxnSpLocks noChangeShapeType="1"/>
              </p:cNvCxnSpPr>
              <p:nvPr/>
            </p:nvCxnSpPr>
            <p:spPr bwMode="auto">
              <a:xfrm flipH="1">
                <a:off x="6539" y="14793"/>
                <a:ext cx="18" cy="896"/>
              </a:xfrm>
              <a:prstGeom prst="straightConnector1">
                <a:avLst/>
              </a:prstGeom>
              <a:noFill/>
              <a:ln w="15840">
                <a:solidFill>
                  <a:srgbClr val="0070C0"/>
                </a:solidFill>
                <a:miter lim="800000"/>
                <a:headEnd/>
                <a:tailEnd type="triangle" w="med" len="med"/>
              </a:ln>
            </p:spPr>
          </p:cxnSp>
          <p:cxnSp>
            <p:nvCxnSpPr>
              <p:cNvPr id="6205" name="AutoShape 23"/>
              <p:cNvCxnSpPr>
                <a:cxnSpLocks noChangeShapeType="1"/>
              </p:cNvCxnSpPr>
              <p:nvPr/>
            </p:nvCxnSpPr>
            <p:spPr bwMode="auto">
              <a:xfrm flipH="1">
                <a:off x="6149" y="14924"/>
                <a:ext cx="405" cy="375"/>
              </a:xfrm>
              <a:prstGeom prst="straightConnector1">
                <a:avLst/>
              </a:prstGeom>
              <a:noFill/>
              <a:ln w="15840">
                <a:solidFill>
                  <a:srgbClr val="0070C0"/>
                </a:solidFill>
                <a:miter lim="800000"/>
                <a:headEnd/>
                <a:tailEnd type="triangle" w="med" len="med"/>
              </a:ln>
            </p:spPr>
          </p:cxnSp>
          <p:cxnSp>
            <p:nvCxnSpPr>
              <p:cNvPr id="6206" name="AutoShape 24"/>
              <p:cNvCxnSpPr>
                <a:cxnSpLocks noChangeShapeType="1"/>
              </p:cNvCxnSpPr>
              <p:nvPr/>
            </p:nvCxnSpPr>
            <p:spPr bwMode="auto">
              <a:xfrm flipH="1" flipV="1">
                <a:off x="6021" y="14779"/>
                <a:ext cx="518" cy="75"/>
              </a:xfrm>
              <a:prstGeom prst="straightConnector1">
                <a:avLst/>
              </a:prstGeom>
              <a:noFill/>
              <a:ln w="15840">
                <a:solidFill>
                  <a:srgbClr val="0070C0"/>
                </a:solidFill>
                <a:miter lim="800000"/>
                <a:headEnd/>
                <a:tailEnd type="triangle" w="med" len="med"/>
              </a:ln>
            </p:spPr>
          </p:cxnSp>
          <p:cxnSp>
            <p:nvCxnSpPr>
              <p:cNvPr id="6207" name="AutoShape 25"/>
              <p:cNvCxnSpPr>
                <a:cxnSpLocks noChangeShapeType="1"/>
              </p:cNvCxnSpPr>
              <p:nvPr/>
            </p:nvCxnSpPr>
            <p:spPr bwMode="auto">
              <a:xfrm flipV="1">
                <a:off x="6557" y="14648"/>
                <a:ext cx="896" cy="206"/>
              </a:xfrm>
              <a:prstGeom prst="straightConnector1">
                <a:avLst/>
              </a:prstGeom>
              <a:noFill/>
              <a:ln w="15840">
                <a:solidFill>
                  <a:srgbClr val="0070C0"/>
                </a:solidFill>
                <a:miter lim="800000"/>
                <a:headEnd/>
                <a:tailEnd type="triangle" w="med" len="med"/>
              </a:ln>
            </p:spPr>
          </p:cxnSp>
        </p:grpSp>
        <p:cxnSp>
          <p:nvCxnSpPr>
            <p:cNvPr id="6153" name="AutoShape 50"/>
            <p:cNvCxnSpPr>
              <a:cxnSpLocks noChangeShapeType="1"/>
            </p:cNvCxnSpPr>
            <p:nvPr/>
          </p:nvCxnSpPr>
          <p:spPr bwMode="auto">
            <a:xfrm>
              <a:off x="2695" y="3286"/>
              <a:ext cx="2586" cy="2889"/>
            </a:xfrm>
            <a:prstGeom prst="straightConnector1">
              <a:avLst/>
            </a:prstGeom>
            <a:noFill/>
            <a:ln w="19050">
              <a:solidFill>
                <a:srgbClr val="00B050"/>
              </a:solidFill>
              <a:round/>
              <a:headEnd/>
              <a:tailEnd type="triangle" w="med" len="med"/>
            </a:ln>
          </p:spPr>
        </p:cxnSp>
        <p:pic>
          <p:nvPicPr>
            <p:cNvPr id="6154" name="Picture 49" descr="MC900440405[1]"/>
            <p:cNvPicPr>
              <a:picLocks noChangeAspect="1" noChangeArrowheads="1"/>
            </p:cNvPicPr>
            <p:nvPr/>
          </p:nvPicPr>
          <p:blipFill>
            <a:blip r:embed="rId3"/>
            <a:srcRect/>
            <a:stretch>
              <a:fillRect/>
            </a:stretch>
          </p:blipFill>
          <p:spPr bwMode="auto">
            <a:xfrm>
              <a:off x="1931" y="2146"/>
              <a:ext cx="1140" cy="1140"/>
            </a:xfrm>
            <a:prstGeom prst="rect">
              <a:avLst/>
            </a:prstGeom>
            <a:noFill/>
            <a:ln w="9525">
              <a:noFill/>
              <a:miter lim="800000"/>
              <a:headEnd/>
              <a:tailEnd/>
            </a:ln>
          </p:spPr>
        </p:pic>
        <p:cxnSp>
          <p:nvCxnSpPr>
            <p:cNvPr id="6155" name="AutoShape 48"/>
            <p:cNvCxnSpPr>
              <a:cxnSpLocks noChangeShapeType="1"/>
            </p:cNvCxnSpPr>
            <p:nvPr/>
          </p:nvCxnSpPr>
          <p:spPr bwMode="auto">
            <a:xfrm>
              <a:off x="3142" y="3055"/>
              <a:ext cx="5338" cy="1602"/>
            </a:xfrm>
            <a:prstGeom prst="straightConnector1">
              <a:avLst/>
            </a:prstGeom>
            <a:noFill/>
            <a:ln w="9525">
              <a:solidFill>
                <a:srgbClr val="000000"/>
              </a:solidFill>
              <a:round/>
              <a:headEnd/>
              <a:tailEnd type="triangle" w="med" len="med"/>
            </a:ln>
          </p:spPr>
        </p:cxnSp>
        <p:pic>
          <p:nvPicPr>
            <p:cNvPr id="6156" name="Picture 47" descr="MC900197468[1]"/>
            <p:cNvPicPr>
              <a:picLocks noChangeAspect="1" noChangeArrowheads="1"/>
            </p:cNvPicPr>
            <p:nvPr/>
          </p:nvPicPr>
          <p:blipFill>
            <a:blip r:embed="rId4"/>
            <a:srcRect/>
            <a:stretch>
              <a:fillRect/>
            </a:stretch>
          </p:blipFill>
          <p:spPr bwMode="auto">
            <a:xfrm>
              <a:off x="7481" y="2883"/>
              <a:ext cx="817" cy="849"/>
            </a:xfrm>
            <a:prstGeom prst="rect">
              <a:avLst/>
            </a:prstGeom>
            <a:noFill/>
            <a:ln w="9525">
              <a:noFill/>
              <a:miter lim="800000"/>
              <a:headEnd/>
              <a:tailEnd/>
            </a:ln>
          </p:spPr>
        </p:pic>
        <p:cxnSp>
          <p:nvCxnSpPr>
            <p:cNvPr id="6157" name="AutoShape 46"/>
            <p:cNvCxnSpPr>
              <a:cxnSpLocks noChangeShapeType="1"/>
            </p:cNvCxnSpPr>
            <p:nvPr/>
          </p:nvCxnSpPr>
          <p:spPr bwMode="auto">
            <a:xfrm flipV="1">
              <a:off x="5326" y="5012"/>
              <a:ext cx="1612" cy="1211"/>
            </a:xfrm>
            <a:prstGeom prst="straightConnector1">
              <a:avLst/>
            </a:prstGeom>
            <a:noFill/>
            <a:ln w="19050">
              <a:solidFill>
                <a:srgbClr val="00B050"/>
              </a:solidFill>
              <a:round/>
              <a:headEnd/>
              <a:tailEnd type="triangle" w="med" len="med"/>
            </a:ln>
          </p:spPr>
        </p:cxnSp>
        <p:cxnSp>
          <p:nvCxnSpPr>
            <p:cNvPr id="6158" name="AutoShape 45"/>
            <p:cNvCxnSpPr>
              <a:cxnSpLocks noChangeShapeType="1"/>
            </p:cNvCxnSpPr>
            <p:nvPr/>
          </p:nvCxnSpPr>
          <p:spPr bwMode="auto">
            <a:xfrm>
              <a:off x="2455" y="3286"/>
              <a:ext cx="1454" cy="3357"/>
            </a:xfrm>
            <a:prstGeom prst="straightConnector1">
              <a:avLst/>
            </a:prstGeom>
            <a:noFill/>
            <a:ln w="19050">
              <a:solidFill>
                <a:srgbClr val="0070C0"/>
              </a:solidFill>
              <a:round/>
              <a:headEnd/>
              <a:tailEnd type="triangle" w="med" len="med"/>
            </a:ln>
          </p:spPr>
        </p:cxnSp>
        <p:cxnSp>
          <p:nvCxnSpPr>
            <p:cNvPr id="6159" name="AutoShape 44"/>
            <p:cNvCxnSpPr>
              <a:cxnSpLocks noChangeShapeType="1"/>
            </p:cNvCxnSpPr>
            <p:nvPr/>
          </p:nvCxnSpPr>
          <p:spPr bwMode="auto">
            <a:xfrm flipH="1" flipV="1">
              <a:off x="8298" y="3863"/>
              <a:ext cx="269" cy="617"/>
            </a:xfrm>
            <a:prstGeom prst="straightConnector1">
              <a:avLst/>
            </a:prstGeom>
            <a:noFill/>
            <a:ln w="9525">
              <a:solidFill>
                <a:srgbClr val="000000"/>
              </a:solidFill>
              <a:round/>
              <a:headEnd/>
              <a:tailEnd type="triangle" w="med" len="med"/>
            </a:ln>
          </p:spPr>
        </p:cxnSp>
        <p:pic>
          <p:nvPicPr>
            <p:cNvPr id="6160" name="Picture 43" descr="MC900196466[1]"/>
            <p:cNvPicPr>
              <a:picLocks noChangeAspect="1" noChangeArrowheads="1"/>
            </p:cNvPicPr>
            <p:nvPr/>
          </p:nvPicPr>
          <p:blipFill>
            <a:blip r:embed="rId5"/>
            <a:srcRect/>
            <a:stretch>
              <a:fillRect/>
            </a:stretch>
          </p:blipFill>
          <p:spPr bwMode="auto">
            <a:xfrm flipH="1">
              <a:off x="1830" y="5405"/>
              <a:ext cx="1134" cy="768"/>
            </a:xfrm>
            <a:prstGeom prst="rect">
              <a:avLst/>
            </a:prstGeom>
            <a:noFill/>
            <a:ln w="9525">
              <a:noFill/>
              <a:miter lim="800000"/>
              <a:headEnd/>
              <a:tailEnd/>
            </a:ln>
          </p:spPr>
        </p:pic>
        <p:grpSp>
          <p:nvGrpSpPr>
            <p:cNvPr id="8" name="Group 39"/>
            <p:cNvGrpSpPr>
              <a:grpSpLocks/>
            </p:cNvGrpSpPr>
            <p:nvPr/>
          </p:nvGrpSpPr>
          <p:grpSpPr bwMode="auto">
            <a:xfrm>
              <a:off x="8507" y="4109"/>
              <a:ext cx="1868" cy="1440"/>
              <a:chOff x="1967" y="11983"/>
              <a:chExt cx="1868" cy="1440"/>
            </a:xfrm>
          </p:grpSpPr>
          <p:pic>
            <p:nvPicPr>
              <p:cNvPr id="6199" name="Picture 42" descr="j0293828"/>
              <p:cNvPicPr>
                <a:picLocks noChangeAspect="1" noChangeArrowheads="1"/>
              </p:cNvPicPr>
              <p:nvPr/>
            </p:nvPicPr>
            <p:blipFill>
              <a:blip r:embed="rId6"/>
              <a:srcRect/>
              <a:stretch>
                <a:fillRect/>
              </a:stretch>
            </p:blipFill>
            <p:spPr bwMode="auto">
              <a:xfrm>
                <a:off x="2274" y="12531"/>
                <a:ext cx="850" cy="892"/>
              </a:xfrm>
              <a:prstGeom prst="rect">
                <a:avLst/>
              </a:prstGeom>
              <a:noFill/>
              <a:ln w="9525">
                <a:noFill/>
                <a:miter lim="800000"/>
                <a:headEnd/>
                <a:tailEnd/>
              </a:ln>
            </p:spPr>
          </p:pic>
          <p:pic>
            <p:nvPicPr>
              <p:cNvPr id="6200" name="Picture 41" descr="MC900432591[1]"/>
              <p:cNvPicPr>
                <a:picLocks noChangeAspect="1" noChangeArrowheads="1"/>
              </p:cNvPicPr>
              <p:nvPr/>
            </p:nvPicPr>
            <p:blipFill>
              <a:blip r:embed="rId7"/>
              <a:srcRect/>
              <a:stretch>
                <a:fillRect/>
              </a:stretch>
            </p:blipFill>
            <p:spPr bwMode="auto">
              <a:xfrm>
                <a:off x="1967" y="11983"/>
                <a:ext cx="1140" cy="1140"/>
              </a:xfrm>
              <a:prstGeom prst="rect">
                <a:avLst/>
              </a:prstGeom>
              <a:noFill/>
              <a:ln w="9525">
                <a:noFill/>
                <a:miter lim="800000"/>
                <a:headEnd/>
                <a:tailEnd/>
              </a:ln>
            </p:spPr>
          </p:pic>
          <p:pic>
            <p:nvPicPr>
              <p:cNvPr id="6201" name="Picture 40" descr="MC900432591[1]"/>
              <p:cNvPicPr>
                <a:picLocks noChangeAspect="1" noChangeArrowheads="1"/>
              </p:cNvPicPr>
              <p:nvPr/>
            </p:nvPicPr>
            <p:blipFill>
              <a:blip r:embed="rId7"/>
              <a:srcRect/>
              <a:stretch>
                <a:fillRect/>
              </a:stretch>
            </p:blipFill>
            <p:spPr bwMode="auto">
              <a:xfrm>
                <a:off x="2695" y="12152"/>
                <a:ext cx="1140" cy="1140"/>
              </a:xfrm>
              <a:prstGeom prst="rect">
                <a:avLst/>
              </a:prstGeom>
              <a:noFill/>
              <a:ln w="9525">
                <a:noFill/>
                <a:miter lim="800000"/>
                <a:headEnd/>
                <a:tailEnd/>
              </a:ln>
            </p:spPr>
          </p:pic>
        </p:grpSp>
        <p:cxnSp>
          <p:nvCxnSpPr>
            <p:cNvPr id="6162" name="AutoShape 38"/>
            <p:cNvCxnSpPr>
              <a:cxnSpLocks noChangeShapeType="1"/>
            </p:cNvCxnSpPr>
            <p:nvPr/>
          </p:nvCxnSpPr>
          <p:spPr bwMode="auto">
            <a:xfrm flipV="1">
              <a:off x="3474" y="4624"/>
              <a:ext cx="1406" cy="957"/>
            </a:xfrm>
            <a:prstGeom prst="straightConnector1">
              <a:avLst/>
            </a:prstGeom>
            <a:noFill/>
            <a:ln w="19050">
              <a:solidFill>
                <a:srgbClr val="0070C0"/>
              </a:solidFill>
              <a:round/>
              <a:headEnd/>
              <a:tailEnd type="triangle" w="med" len="med"/>
            </a:ln>
          </p:spPr>
        </p:cxnSp>
        <p:grpSp>
          <p:nvGrpSpPr>
            <p:cNvPr id="9" name="Group 31"/>
            <p:cNvGrpSpPr>
              <a:grpSpLocks/>
            </p:cNvGrpSpPr>
            <p:nvPr/>
          </p:nvGrpSpPr>
          <p:grpSpPr bwMode="auto">
            <a:xfrm>
              <a:off x="4790" y="6017"/>
              <a:ext cx="1432" cy="1041"/>
              <a:chOff x="6021" y="14648"/>
              <a:chExt cx="1432" cy="1041"/>
            </a:xfrm>
          </p:grpSpPr>
          <p:sp>
            <p:nvSpPr>
              <p:cNvPr id="6193" name="AutoShape 20"/>
              <p:cNvSpPr>
                <a:spLocks noChangeAspect="1" noChangeArrowheads="1"/>
              </p:cNvSpPr>
              <p:nvPr/>
            </p:nvSpPr>
            <p:spPr bwMode="auto">
              <a:xfrm>
                <a:off x="6464" y="14792"/>
                <a:ext cx="176" cy="172"/>
              </a:xfrm>
              <a:prstGeom prst="flowChartConnector">
                <a:avLst/>
              </a:prstGeom>
              <a:solidFill>
                <a:srgbClr val="00B050"/>
              </a:solidFill>
              <a:ln w="9398">
                <a:solidFill>
                  <a:srgbClr val="00B050"/>
                </a:solidFill>
                <a:miter lim="800000"/>
                <a:headEnd/>
                <a:tailEnd/>
              </a:ln>
            </p:spPr>
            <p:txBody>
              <a:bodyPr anchor="ctr"/>
              <a:lstStyle/>
              <a:p>
                <a:pPr eaLnBrk="0"/>
                <a:endParaRPr lang="en-US" sz="2000"/>
              </a:p>
            </p:txBody>
          </p:sp>
          <p:cxnSp>
            <p:nvCxnSpPr>
              <p:cNvPr id="6194" name="AutoShape 21"/>
              <p:cNvCxnSpPr>
                <a:cxnSpLocks noChangeShapeType="1"/>
              </p:cNvCxnSpPr>
              <p:nvPr/>
            </p:nvCxnSpPr>
            <p:spPr bwMode="auto">
              <a:xfrm>
                <a:off x="6557" y="14878"/>
                <a:ext cx="506" cy="555"/>
              </a:xfrm>
              <a:prstGeom prst="straightConnector1">
                <a:avLst/>
              </a:prstGeom>
              <a:noFill/>
              <a:ln w="15840">
                <a:solidFill>
                  <a:srgbClr val="00B050"/>
                </a:solidFill>
                <a:miter lim="800000"/>
                <a:headEnd/>
                <a:tailEnd type="triangle" w="med" len="med"/>
              </a:ln>
            </p:spPr>
          </p:cxnSp>
          <p:cxnSp>
            <p:nvCxnSpPr>
              <p:cNvPr id="6195" name="AutoShape 22"/>
              <p:cNvCxnSpPr>
                <a:cxnSpLocks noChangeShapeType="1"/>
              </p:cNvCxnSpPr>
              <p:nvPr/>
            </p:nvCxnSpPr>
            <p:spPr bwMode="auto">
              <a:xfrm flipH="1">
                <a:off x="6539" y="14793"/>
                <a:ext cx="18" cy="896"/>
              </a:xfrm>
              <a:prstGeom prst="straightConnector1">
                <a:avLst/>
              </a:prstGeom>
              <a:noFill/>
              <a:ln w="15840">
                <a:solidFill>
                  <a:srgbClr val="00B050"/>
                </a:solidFill>
                <a:miter lim="800000"/>
                <a:headEnd/>
                <a:tailEnd type="triangle" w="med" len="med"/>
              </a:ln>
            </p:spPr>
          </p:cxnSp>
          <p:cxnSp>
            <p:nvCxnSpPr>
              <p:cNvPr id="6196" name="AutoShape 23"/>
              <p:cNvCxnSpPr>
                <a:cxnSpLocks noChangeShapeType="1"/>
              </p:cNvCxnSpPr>
              <p:nvPr/>
            </p:nvCxnSpPr>
            <p:spPr bwMode="auto">
              <a:xfrm flipH="1">
                <a:off x="6149" y="14924"/>
                <a:ext cx="405" cy="375"/>
              </a:xfrm>
              <a:prstGeom prst="straightConnector1">
                <a:avLst/>
              </a:prstGeom>
              <a:noFill/>
              <a:ln w="15840">
                <a:solidFill>
                  <a:srgbClr val="00B050"/>
                </a:solidFill>
                <a:miter lim="800000"/>
                <a:headEnd/>
                <a:tailEnd type="triangle" w="med" len="med"/>
              </a:ln>
            </p:spPr>
          </p:cxnSp>
          <p:cxnSp>
            <p:nvCxnSpPr>
              <p:cNvPr id="6197" name="AutoShape 24"/>
              <p:cNvCxnSpPr>
                <a:cxnSpLocks noChangeShapeType="1"/>
              </p:cNvCxnSpPr>
              <p:nvPr/>
            </p:nvCxnSpPr>
            <p:spPr bwMode="auto">
              <a:xfrm flipH="1" flipV="1">
                <a:off x="6021" y="14779"/>
                <a:ext cx="518" cy="75"/>
              </a:xfrm>
              <a:prstGeom prst="straightConnector1">
                <a:avLst/>
              </a:prstGeom>
              <a:noFill/>
              <a:ln w="15840">
                <a:solidFill>
                  <a:srgbClr val="00B050"/>
                </a:solidFill>
                <a:miter lim="800000"/>
                <a:headEnd/>
                <a:tailEnd type="triangle" w="med" len="med"/>
              </a:ln>
            </p:spPr>
          </p:cxnSp>
          <p:cxnSp>
            <p:nvCxnSpPr>
              <p:cNvPr id="6198" name="AutoShape 25"/>
              <p:cNvCxnSpPr>
                <a:cxnSpLocks noChangeShapeType="1"/>
              </p:cNvCxnSpPr>
              <p:nvPr/>
            </p:nvCxnSpPr>
            <p:spPr bwMode="auto">
              <a:xfrm flipV="1">
                <a:off x="6557" y="14648"/>
                <a:ext cx="896" cy="206"/>
              </a:xfrm>
              <a:prstGeom prst="straightConnector1">
                <a:avLst/>
              </a:prstGeom>
              <a:noFill/>
              <a:ln w="15840">
                <a:solidFill>
                  <a:srgbClr val="00B050"/>
                </a:solidFill>
                <a:miter lim="800000"/>
                <a:headEnd/>
                <a:tailEnd type="triangle" w="med" len="med"/>
              </a:ln>
            </p:spPr>
          </p:cxnSp>
        </p:grpSp>
        <p:cxnSp>
          <p:nvCxnSpPr>
            <p:cNvPr id="6164" name="AutoShape 30"/>
            <p:cNvCxnSpPr>
              <a:cxnSpLocks noChangeShapeType="1"/>
            </p:cNvCxnSpPr>
            <p:nvPr/>
          </p:nvCxnSpPr>
          <p:spPr bwMode="auto">
            <a:xfrm flipV="1">
              <a:off x="3916" y="5328"/>
              <a:ext cx="1973" cy="1293"/>
            </a:xfrm>
            <a:prstGeom prst="straightConnector1">
              <a:avLst/>
            </a:prstGeom>
            <a:noFill/>
            <a:ln w="19050">
              <a:solidFill>
                <a:srgbClr val="0070C0"/>
              </a:solidFill>
              <a:round/>
              <a:headEnd/>
              <a:tailEnd type="triangle" w="med" len="med"/>
            </a:ln>
          </p:spPr>
        </p:cxnSp>
        <p:cxnSp>
          <p:nvCxnSpPr>
            <p:cNvPr id="6165" name="AutoShape 29"/>
            <p:cNvCxnSpPr>
              <a:cxnSpLocks noChangeShapeType="1"/>
            </p:cNvCxnSpPr>
            <p:nvPr/>
          </p:nvCxnSpPr>
          <p:spPr bwMode="auto">
            <a:xfrm flipV="1">
              <a:off x="4790" y="4480"/>
              <a:ext cx="1612" cy="1211"/>
            </a:xfrm>
            <a:prstGeom prst="straightConnector1">
              <a:avLst/>
            </a:prstGeom>
            <a:noFill/>
            <a:ln w="19050">
              <a:solidFill>
                <a:srgbClr val="00B050"/>
              </a:solidFill>
              <a:round/>
              <a:headEnd/>
              <a:tailEnd type="triangle" w="med" len="med"/>
            </a:ln>
          </p:spPr>
        </p:cxnSp>
        <p:cxnSp>
          <p:nvCxnSpPr>
            <p:cNvPr id="6166" name="AutoShape 28"/>
            <p:cNvCxnSpPr>
              <a:cxnSpLocks noChangeShapeType="1"/>
            </p:cNvCxnSpPr>
            <p:nvPr/>
          </p:nvCxnSpPr>
          <p:spPr bwMode="auto">
            <a:xfrm>
              <a:off x="2964" y="3188"/>
              <a:ext cx="4228" cy="2426"/>
            </a:xfrm>
            <a:prstGeom prst="straightConnector1">
              <a:avLst/>
            </a:prstGeom>
            <a:noFill/>
            <a:ln w="19050">
              <a:solidFill>
                <a:srgbClr val="FF0000"/>
              </a:solidFill>
              <a:round/>
              <a:headEnd/>
              <a:tailEnd type="triangle" w="med" len="med"/>
            </a:ln>
          </p:spPr>
        </p:cxnSp>
        <p:cxnSp>
          <p:nvCxnSpPr>
            <p:cNvPr id="6167" name="AutoShape 27"/>
            <p:cNvCxnSpPr>
              <a:cxnSpLocks noChangeShapeType="1"/>
            </p:cNvCxnSpPr>
            <p:nvPr/>
          </p:nvCxnSpPr>
          <p:spPr bwMode="auto">
            <a:xfrm flipV="1">
              <a:off x="7192" y="3940"/>
              <a:ext cx="696" cy="1674"/>
            </a:xfrm>
            <a:prstGeom prst="straightConnector1">
              <a:avLst/>
            </a:prstGeom>
            <a:noFill/>
            <a:ln w="19050">
              <a:solidFill>
                <a:srgbClr val="FF0000"/>
              </a:solidFill>
              <a:round/>
              <a:headEnd/>
              <a:tailEnd type="triangle" w="med" len="med"/>
            </a:ln>
          </p:spPr>
        </p:cxnSp>
        <p:sp>
          <p:nvSpPr>
            <p:cNvPr id="6168" name="Надпись 2"/>
            <p:cNvSpPr txBox="1">
              <a:spLocks noChangeArrowheads="1"/>
            </p:cNvSpPr>
            <p:nvPr/>
          </p:nvSpPr>
          <p:spPr bwMode="auto">
            <a:xfrm>
              <a:off x="2614" y="6148"/>
              <a:ext cx="1183" cy="460"/>
            </a:xfrm>
            <a:prstGeom prst="rect">
              <a:avLst/>
            </a:prstGeom>
            <a:noFill/>
            <a:ln w="9525">
              <a:noFill/>
              <a:miter lim="800000"/>
              <a:headEnd/>
              <a:tailEnd/>
            </a:ln>
          </p:spPr>
          <p:txBody>
            <a:bodyPr/>
            <a:lstStyle/>
            <a:p>
              <a:pPr algn="just" eaLnBrk="0"/>
              <a:r>
                <a:rPr lang="ru-RU" sz="2000">
                  <a:latin typeface="Times New Roman" pitchFamily="18" charset="0"/>
                </a:rPr>
                <a:t>синий</a:t>
              </a:r>
              <a:endParaRPr lang="ru-RU" sz="2000"/>
            </a:p>
          </p:txBody>
        </p:sp>
        <p:sp>
          <p:nvSpPr>
            <p:cNvPr id="6169" name="Надпись 2"/>
            <p:cNvSpPr txBox="1">
              <a:spLocks noChangeArrowheads="1"/>
            </p:cNvSpPr>
            <p:nvPr/>
          </p:nvSpPr>
          <p:spPr bwMode="auto">
            <a:xfrm>
              <a:off x="5752" y="6148"/>
              <a:ext cx="1365" cy="460"/>
            </a:xfrm>
            <a:prstGeom prst="rect">
              <a:avLst/>
            </a:prstGeom>
            <a:noFill/>
            <a:ln w="9525">
              <a:noFill/>
              <a:miter lim="800000"/>
              <a:headEnd/>
              <a:tailEnd/>
            </a:ln>
          </p:spPr>
          <p:txBody>
            <a:bodyPr/>
            <a:lstStyle/>
            <a:p>
              <a:pPr algn="just" eaLnBrk="0"/>
              <a:r>
                <a:rPr lang="ru-RU" sz="2000">
                  <a:latin typeface="Times New Roman" pitchFamily="18" charset="0"/>
                </a:rPr>
                <a:t>зелёный</a:t>
              </a:r>
              <a:endParaRPr lang="ru-RU" sz="2000"/>
            </a:p>
          </p:txBody>
        </p:sp>
        <p:sp>
          <p:nvSpPr>
            <p:cNvPr id="6170" name="Надпись 2"/>
            <p:cNvSpPr txBox="1">
              <a:spLocks noChangeArrowheads="1"/>
            </p:cNvSpPr>
            <p:nvPr/>
          </p:nvSpPr>
          <p:spPr bwMode="auto">
            <a:xfrm>
              <a:off x="7481" y="6148"/>
              <a:ext cx="1365" cy="460"/>
            </a:xfrm>
            <a:prstGeom prst="rect">
              <a:avLst/>
            </a:prstGeom>
            <a:noFill/>
            <a:ln w="9525">
              <a:noFill/>
              <a:miter lim="800000"/>
              <a:headEnd/>
              <a:tailEnd/>
            </a:ln>
          </p:spPr>
          <p:txBody>
            <a:bodyPr/>
            <a:lstStyle/>
            <a:p>
              <a:pPr algn="just" eaLnBrk="0"/>
              <a:r>
                <a:rPr lang="ru-RU" sz="2000">
                  <a:latin typeface="Times New Roman" pitchFamily="18" charset="0"/>
                </a:rPr>
                <a:t>красный</a:t>
              </a:r>
              <a:endParaRPr lang="ru-RU" sz="2000"/>
            </a:p>
          </p:txBody>
        </p:sp>
        <p:sp>
          <p:nvSpPr>
            <p:cNvPr id="6171" name="Надпись 2"/>
            <p:cNvSpPr txBox="1">
              <a:spLocks noChangeArrowheads="1"/>
            </p:cNvSpPr>
            <p:nvPr/>
          </p:nvSpPr>
          <p:spPr bwMode="auto">
            <a:xfrm>
              <a:off x="8480" y="3103"/>
              <a:ext cx="1855" cy="1219"/>
            </a:xfrm>
            <a:prstGeom prst="rect">
              <a:avLst/>
            </a:prstGeom>
            <a:noFill/>
            <a:ln w="9525">
              <a:noFill/>
              <a:miter lim="800000"/>
              <a:headEnd/>
              <a:tailEnd/>
            </a:ln>
          </p:spPr>
          <p:txBody>
            <a:bodyPr/>
            <a:lstStyle/>
            <a:p>
              <a:pPr algn="just" eaLnBrk="0"/>
              <a:r>
                <a:rPr lang="ru-RU" sz="2000">
                  <a:latin typeface="Times New Roman" pitchFamily="18" charset="0"/>
                </a:rPr>
                <a:t>радиация, рассеянная небосводом</a:t>
              </a:r>
              <a:endParaRPr lang="ru-RU" sz="2000"/>
            </a:p>
          </p:txBody>
        </p:sp>
        <p:grpSp>
          <p:nvGrpSpPr>
            <p:cNvPr id="10" name="Group 16"/>
            <p:cNvGrpSpPr>
              <a:grpSpLocks noChangeAspect="1"/>
            </p:cNvGrpSpPr>
            <p:nvPr/>
          </p:nvGrpSpPr>
          <p:grpSpPr bwMode="auto">
            <a:xfrm rot="-2033362">
              <a:off x="3223" y="5372"/>
              <a:ext cx="782" cy="568"/>
              <a:chOff x="6021" y="14648"/>
              <a:chExt cx="1432" cy="1041"/>
            </a:xfrm>
          </p:grpSpPr>
          <p:sp>
            <p:nvSpPr>
              <p:cNvPr id="6187" name="AutoShape 20"/>
              <p:cNvSpPr>
                <a:spLocks noChangeAspect="1" noChangeArrowheads="1"/>
              </p:cNvSpPr>
              <p:nvPr/>
            </p:nvSpPr>
            <p:spPr bwMode="auto">
              <a:xfrm>
                <a:off x="6464" y="14792"/>
                <a:ext cx="176" cy="172"/>
              </a:xfrm>
              <a:prstGeom prst="flowChartConnector">
                <a:avLst/>
              </a:prstGeom>
              <a:solidFill>
                <a:srgbClr val="0070C0"/>
              </a:solidFill>
              <a:ln w="9398">
                <a:solidFill>
                  <a:srgbClr val="0070C0"/>
                </a:solidFill>
                <a:miter lim="800000"/>
                <a:headEnd/>
                <a:tailEnd/>
              </a:ln>
            </p:spPr>
            <p:txBody>
              <a:bodyPr anchor="ctr"/>
              <a:lstStyle/>
              <a:p>
                <a:pPr eaLnBrk="0"/>
                <a:endParaRPr lang="en-US" sz="2000"/>
              </a:p>
            </p:txBody>
          </p:sp>
          <p:cxnSp>
            <p:nvCxnSpPr>
              <p:cNvPr id="6188" name="AutoShape 21"/>
              <p:cNvCxnSpPr>
                <a:cxnSpLocks noChangeAspect="1" noChangeShapeType="1"/>
              </p:cNvCxnSpPr>
              <p:nvPr/>
            </p:nvCxnSpPr>
            <p:spPr bwMode="auto">
              <a:xfrm>
                <a:off x="6557" y="14878"/>
                <a:ext cx="506" cy="555"/>
              </a:xfrm>
              <a:prstGeom prst="straightConnector1">
                <a:avLst/>
              </a:prstGeom>
              <a:noFill/>
              <a:ln w="15840">
                <a:solidFill>
                  <a:srgbClr val="0070C0"/>
                </a:solidFill>
                <a:miter lim="800000"/>
                <a:headEnd/>
                <a:tailEnd type="triangle" w="med" len="med"/>
              </a:ln>
            </p:spPr>
          </p:cxnSp>
          <p:cxnSp>
            <p:nvCxnSpPr>
              <p:cNvPr id="6189" name="AutoShape 22"/>
              <p:cNvCxnSpPr>
                <a:cxnSpLocks noChangeAspect="1" noChangeShapeType="1"/>
              </p:cNvCxnSpPr>
              <p:nvPr/>
            </p:nvCxnSpPr>
            <p:spPr bwMode="auto">
              <a:xfrm flipH="1">
                <a:off x="6539" y="14793"/>
                <a:ext cx="18" cy="896"/>
              </a:xfrm>
              <a:prstGeom prst="straightConnector1">
                <a:avLst/>
              </a:prstGeom>
              <a:noFill/>
              <a:ln w="15840">
                <a:solidFill>
                  <a:srgbClr val="0070C0"/>
                </a:solidFill>
                <a:miter lim="800000"/>
                <a:headEnd/>
                <a:tailEnd type="triangle" w="med" len="med"/>
              </a:ln>
            </p:spPr>
          </p:cxnSp>
          <p:cxnSp>
            <p:nvCxnSpPr>
              <p:cNvPr id="6190" name="AutoShape 23"/>
              <p:cNvCxnSpPr>
                <a:cxnSpLocks noChangeAspect="1" noChangeShapeType="1"/>
              </p:cNvCxnSpPr>
              <p:nvPr/>
            </p:nvCxnSpPr>
            <p:spPr bwMode="auto">
              <a:xfrm flipH="1">
                <a:off x="6149" y="14924"/>
                <a:ext cx="397" cy="375"/>
              </a:xfrm>
              <a:prstGeom prst="straightConnector1">
                <a:avLst/>
              </a:prstGeom>
              <a:noFill/>
              <a:ln w="15840">
                <a:solidFill>
                  <a:srgbClr val="0070C0"/>
                </a:solidFill>
                <a:miter lim="800000"/>
                <a:headEnd/>
                <a:tailEnd type="triangle" w="med" len="med"/>
              </a:ln>
            </p:spPr>
          </p:cxnSp>
          <p:cxnSp>
            <p:nvCxnSpPr>
              <p:cNvPr id="6191" name="AutoShape 24"/>
              <p:cNvCxnSpPr>
                <a:cxnSpLocks noChangeAspect="1" noChangeShapeType="1"/>
              </p:cNvCxnSpPr>
              <p:nvPr/>
            </p:nvCxnSpPr>
            <p:spPr bwMode="auto">
              <a:xfrm flipH="1" flipV="1">
                <a:off x="6021" y="14779"/>
                <a:ext cx="518" cy="75"/>
              </a:xfrm>
              <a:prstGeom prst="straightConnector1">
                <a:avLst/>
              </a:prstGeom>
              <a:noFill/>
              <a:ln w="15840">
                <a:solidFill>
                  <a:srgbClr val="0070C0"/>
                </a:solidFill>
                <a:miter lim="800000"/>
                <a:headEnd/>
                <a:tailEnd type="triangle" w="med" len="med"/>
              </a:ln>
            </p:spPr>
          </p:cxnSp>
          <p:cxnSp>
            <p:nvCxnSpPr>
              <p:cNvPr id="6192" name="AutoShape 25"/>
              <p:cNvCxnSpPr>
                <a:cxnSpLocks noChangeAspect="1" noChangeShapeType="1"/>
              </p:cNvCxnSpPr>
              <p:nvPr/>
            </p:nvCxnSpPr>
            <p:spPr bwMode="auto">
              <a:xfrm flipV="1">
                <a:off x="6557" y="14648"/>
                <a:ext cx="896" cy="206"/>
              </a:xfrm>
              <a:prstGeom prst="straightConnector1">
                <a:avLst/>
              </a:prstGeom>
              <a:noFill/>
              <a:ln w="15840">
                <a:solidFill>
                  <a:srgbClr val="0070C0"/>
                </a:solidFill>
                <a:miter lim="800000"/>
                <a:headEnd/>
                <a:tailEnd type="triangle" w="med" len="med"/>
              </a:ln>
            </p:spPr>
          </p:cxnSp>
        </p:grpSp>
        <p:grpSp>
          <p:nvGrpSpPr>
            <p:cNvPr id="11" name="Group 9"/>
            <p:cNvGrpSpPr>
              <a:grpSpLocks noChangeAspect="1"/>
            </p:cNvGrpSpPr>
            <p:nvPr/>
          </p:nvGrpSpPr>
          <p:grpSpPr bwMode="auto">
            <a:xfrm rot="-2033362">
              <a:off x="4575" y="5449"/>
              <a:ext cx="782" cy="568"/>
              <a:chOff x="6021" y="14648"/>
              <a:chExt cx="1432" cy="1041"/>
            </a:xfrm>
          </p:grpSpPr>
          <p:sp>
            <p:nvSpPr>
              <p:cNvPr id="6181" name="AutoShape 20"/>
              <p:cNvSpPr>
                <a:spLocks noChangeAspect="1" noChangeArrowheads="1"/>
              </p:cNvSpPr>
              <p:nvPr/>
            </p:nvSpPr>
            <p:spPr bwMode="auto">
              <a:xfrm>
                <a:off x="6464" y="14792"/>
                <a:ext cx="176" cy="172"/>
              </a:xfrm>
              <a:prstGeom prst="flowChartConnector">
                <a:avLst/>
              </a:prstGeom>
              <a:solidFill>
                <a:srgbClr val="00B050"/>
              </a:solidFill>
              <a:ln w="9398">
                <a:solidFill>
                  <a:srgbClr val="00B050"/>
                </a:solidFill>
                <a:miter lim="800000"/>
                <a:headEnd/>
                <a:tailEnd/>
              </a:ln>
            </p:spPr>
            <p:txBody>
              <a:bodyPr anchor="ctr"/>
              <a:lstStyle/>
              <a:p>
                <a:pPr eaLnBrk="0"/>
                <a:endParaRPr lang="en-US" sz="2000"/>
              </a:p>
            </p:txBody>
          </p:sp>
          <p:cxnSp>
            <p:nvCxnSpPr>
              <p:cNvPr id="6182" name="AutoShape 21"/>
              <p:cNvCxnSpPr>
                <a:cxnSpLocks noChangeAspect="1" noChangeShapeType="1"/>
              </p:cNvCxnSpPr>
              <p:nvPr/>
            </p:nvCxnSpPr>
            <p:spPr bwMode="auto">
              <a:xfrm>
                <a:off x="6557" y="14878"/>
                <a:ext cx="506" cy="555"/>
              </a:xfrm>
              <a:prstGeom prst="straightConnector1">
                <a:avLst/>
              </a:prstGeom>
              <a:noFill/>
              <a:ln w="15840">
                <a:solidFill>
                  <a:srgbClr val="00B050"/>
                </a:solidFill>
                <a:miter lim="800000"/>
                <a:headEnd/>
                <a:tailEnd type="triangle" w="med" len="med"/>
              </a:ln>
            </p:spPr>
          </p:cxnSp>
          <p:cxnSp>
            <p:nvCxnSpPr>
              <p:cNvPr id="6183" name="AutoShape 22"/>
              <p:cNvCxnSpPr>
                <a:cxnSpLocks noChangeAspect="1" noChangeShapeType="1"/>
              </p:cNvCxnSpPr>
              <p:nvPr/>
            </p:nvCxnSpPr>
            <p:spPr bwMode="auto">
              <a:xfrm flipH="1">
                <a:off x="6539" y="14793"/>
                <a:ext cx="18" cy="896"/>
              </a:xfrm>
              <a:prstGeom prst="straightConnector1">
                <a:avLst/>
              </a:prstGeom>
              <a:noFill/>
              <a:ln w="15840">
                <a:solidFill>
                  <a:srgbClr val="00B050"/>
                </a:solidFill>
                <a:miter lim="800000"/>
                <a:headEnd/>
                <a:tailEnd type="triangle" w="med" len="med"/>
              </a:ln>
            </p:spPr>
          </p:cxnSp>
          <p:cxnSp>
            <p:nvCxnSpPr>
              <p:cNvPr id="6184" name="AutoShape 23"/>
              <p:cNvCxnSpPr>
                <a:cxnSpLocks noChangeAspect="1" noChangeShapeType="1"/>
              </p:cNvCxnSpPr>
              <p:nvPr/>
            </p:nvCxnSpPr>
            <p:spPr bwMode="auto">
              <a:xfrm flipH="1">
                <a:off x="6149" y="14924"/>
                <a:ext cx="397" cy="375"/>
              </a:xfrm>
              <a:prstGeom prst="straightConnector1">
                <a:avLst/>
              </a:prstGeom>
              <a:noFill/>
              <a:ln w="15840">
                <a:solidFill>
                  <a:srgbClr val="00B050"/>
                </a:solidFill>
                <a:miter lim="800000"/>
                <a:headEnd/>
                <a:tailEnd type="triangle" w="med" len="med"/>
              </a:ln>
            </p:spPr>
          </p:cxnSp>
          <p:cxnSp>
            <p:nvCxnSpPr>
              <p:cNvPr id="6185" name="AutoShape 24"/>
              <p:cNvCxnSpPr>
                <a:cxnSpLocks noChangeAspect="1" noChangeShapeType="1"/>
              </p:cNvCxnSpPr>
              <p:nvPr/>
            </p:nvCxnSpPr>
            <p:spPr bwMode="auto">
              <a:xfrm flipH="1" flipV="1">
                <a:off x="6021" y="14779"/>
                <a:ext cx="518" cy="75"/>
              </a:xfrm>
              <a:prstGeom prst="straightConnector1">
                <a:avLst/>
              </a:prstGeom>
              <a:noFill/>
              <a:ln w="15840">
                <a:solidFill>
                  <a:srgbClr val="00B050"/>
                </a:solidFill>
                <a:miter lim="800000"/>
                <a:headEnd/>
                <a:tailEnd type="triangle" w="med" len="med"/>
              </a:ln>
            </p:spPr>
          </p:cxnSp>
          <p:cxnSp>
            <p:nvCxnSpPr>
              <p:cNvPr id="6186" name="AutoShape 25"/>
              <p:cNvCxnSpPr>
                <a:cxnSpLocks noChangeAspect="1" noChangeShapeType="1"/>
              </p:cNvCxnSpPr>
              <p:nvPr/>
            </p:nvCxnSpPr>
            <p:spPr bwMode="auto">
              <a:xfrm flipV="1">
                <a:off x="6557" y="14648"/>
                <a:ext cx="896" cy="206"/>
              </a:xfrm>
              <a:prstGeom prst="straightConnector1">
                <a:avLst/>
              </a:prstGeom>
              <a:noFill/>
              <a:ln w="15840">
                <a:solidFill>
                  <a:srgbClr val="00B050"/>
                </a:solidFill>
                <a:miter lim="800000"/>
                <a:headEnd/>
                <a:tailEnd type="triangle" w="med" len="med"/>
              </a:ln>
            </p:spPr>
          </p:cxnSp>
        </p:grpSp>
        <p:grpSp>
          <p:nvGrpSpPr>
            <p:cNvPr id="12" name="Group 2"/>
            <p:cNvGrpSpPr>
              <a:grpSpLocks noChangeAspect="1"/>
            </p:cNvGrpSpPr>
            <p:nvPr/>
          </p:nvGrpSpPr>
          <p:grpSpPr bwMode="auto">
            <a:xfrm rot="-2033362">
              <a:off x="6977" y="5440"/>
              <a:ext cx="782" cy="568"/>
              <a:chOff x="6021" y="14648"/>
              <a:chExt cx="1432" cy="1041"/>
            </a:xfrm>
          </p:grpSpPr>
          <p:sp>
            <p:nvSpPr>
              <p:cNvPr id="6175" name="AutoShape 20"/>
              <p:cNvSpPr>
                <a:spLocks noChangeAspect="1" noChangeArrowheads="1"/>
              </p:cNvSpPr>
              <p:nvPr/>
            </p:nvSpPr>
            <p:spPr bwMode="auto">
              <a:xfrm>
                <a:off x="6464" y="14792"/>
                <a:ext cx="176" cy="172"/>
              </a:xfrm>
              <a:prstGeom prst="flowChartConnector">
                <a:avLst/>
              </a:prstGeom>
              <a:solidFill>
                <a:srgbClr val="FF0000"/>
              </a:solidFill>
              <a:ln w="9398">
                <a:solidFill>
                  <a:srgbClr val="FF0000"/>
                </a:solidFill>
                <a:miter lim="800000"/>
                <a:headEnd/>
                <a:tailEnd/>
              </a:ln>
            </p:spPr>
            <p:txBody>
              <a:bodyPr anchor="ctr"/>
              <a:lstStyle/>
              <a:p>
                <a:pPr eaLnBrk="0"/>
                <a:endParaRPr lang="en-US" sz="2000"/>
              </a:p>
            </p:txBody>
          </p:sp>
          <p:cxnSp>
            <p:nvCxnSpPr>
              <p:cNvPr id="6176" name="AutoShape 21"/>
              <p:cNvCxnSpPr>
                <a:cxnSpLocks noChangeAspect="1" noChangeShapeType="1"/>
              </p:cNvCxnSpPr>
              <p:nvPr/>
            </p:nvCxnSpPr>
            <p:spPr bwMode="auto">
              <a:xfrm>
                <a:off x="6557" y="14878"/>
                <a:ext cx="506" cy="555"/>
              </a:xfrm>
              <a:prstGeom prst="straightConnector1">
                <a:avLst/>
              </a:prstGeom>
              <a:noFill/>
              <a:ln w="15840">
                <a:solidFill>
                  <a:srgbClr val="FF0000"/>
                </a:solidFill>
                <a:miter lim="800000"/>
                <a:headEnd/>
                <a:tailEnd type="triangle" w="med" len="med"/>
              </a:ln>
            </p:spPr>
          </p:cxnSp>
          <p:cxnSp>
            <p:nvCxnSpPr>
              <p:cNvPr id="6177" name="AutoShape 22"/>
              <p:cNvCxnSpPr>
                <a:cxnSpLocks noChangeAspect="1" noChangeShapeType="1"/>
              </p:cNvCxnSpPr>
              <p:nvPr/>
            </p:nvCxnSpPr>
            <p:spPr bwMode="auto">
              <a:xfrm flipH="1">
                <a:off x="6539" y="14793"/>
                <a:ext cx="18" cy="896"/>
              </a:xfrm>
              <a:prstGeom prst="straightConnector1">
                <a:avLst/>
              </a:prstGeom>
              <a:noFill/>
              <a:ln w="15840">
                <a:solidFill>
                  <a:srgbClr val="FF0000"/>
                </a:solidFill>
                <a:miter lim="800000"/>
                <a:headEnd/>
                <a:tailEnd type="triangle" w="med" len="med"/>
              </a:ln>
            </p:spPr>
          </p:cxnSp>
          <p:cxnSp>
            <p:nvCxnSpPr>
              <p:cNvPr id="6178" name="AutoShape 23"/>
              <p:cNvCxnSpPr>
                <a:cxnSpLocks noChangeAspect="1" noChangeShapeType="1"/>
              </p:cNvCxnSpPr>
              <p:nvPr/>
            </p:nvCxnSpPr>
            <p:spPr bwMode="auto">
              <a:xfrm flipH="1">
                <a:off x="6149" y="14924"/>
                <a:ext cx="397" cy="375"/>
              </a:xfrm>
              <a:prstGeom prst="straightConnector1">
                <a:avLst/>
              </a:prstGeom>
              <a:noFill/>
              <a:ln w="15840">
                <a:solidFill>
                  <a:srgbClr val="FF0000"/>
                </a:solidFill>
                <a:miter lim="800000"/>
                <a:headEnd/>
                <a:tailEnd type="triangle" w="med" len="med"/>
              </a:ln>
            </p:spPr>
          </p:cxnSp>
          <p:cxnSp>
            <p:nvCxnSpPr>
              <p:cNvPr id="6179" name="AutoShape 24"/>
              <p:cNvCxnSpPr>
                <a:cxnSpLocks noChangeAspect="1" noChangeShapeType="1"/>
              </p:cNvCxnSpPr>
              <p:nvPr/>
            </p:nvCxnSpPr>
            <p:spPr bwMode="auto">
              <a:xfrm flipH="1" flipV="1">
                <a:off x="6021" y="14779"/>
                <a:ext cx="518" cy="75"/>
              </a:xfrm>
              <a:prstGeom prst="straightConnector1">
                <a:avLst/>
              </a:prstGeom>
              <a:noFill/>
              <a:ln w="15840">
                <a:solidFill>
                  <a:srgbClr val="FF0000"/>
                </a:solidFill>
                <a:miter lim="800000"/>
                <a:headEnd/>
                <a:tailEnd type="triangle" w="med" len="med"/>
              </a:ln>
            </p:spPr>
          </p:cxnSp>
          <p:cxnSp>
            <p:nvCxnSpPr>
              <p:cNvPr id="6180" name="AutoShape 25"/>
              <p:cNvCxnSpPr>
                <a:cxnSpLocks noChangeAspect="1" noChangeShapeType="1"/>
              </p:cNvCxnSpPr>
              <p:nvPr/>
            </p:nvCxnSpPr>
            <p:spPr bwMode="auto">
              <a:xfrm flipV="1">
                <a:off x="6557" y="14648"/>
                <a:ext cx="896" cy="206"/>
              </a:xfrm>
              <a:prstGeom prst="straightConnector1">
                <a:avLst/>
              </a:prstGeom>
              <a:noFill/>
              <a:ln w="15840">
                <a:solidFill>
                  <a:srgbClr val="FF0000"/>
                </a:solidFill>
                <a:miter lim="800000"/>
                <a:headEnd/>
                <a:tailEnd type="triangle" w="med" len="med"/>
              </a:ln>
            </p:spPr>
          </p:cxnSp>
        </p:grpSp>
      </p:grpSp>
      <p:sp>
        <p:nvSpPr>
          <p:cNvPr id="6147" name="Прямоугольник 4"/>
          <p:cNvSpPr>
            <a:spLocks noChangeArrowheads="1"/>
          </p:cNvSpPr>
          <p:nvPr/>
        </p:nvSpPr>
        <p:spPr bwMode="auto">
          <a:xfrm>
            <a:off x="185742" y="4648204"/>
            <a:ext cx="8772525" cy="1938992"/>
          </a:xfrm>
          <a:prstGeom prst="rect">
            <a:avLst/>
          </a:prstGeom>
          <a:noFill/>
          <a:ln w="9525">
            <a:noFill/>
            <a:miter lim="800000"/>
            <a:headEnd/>
            <a:tailEnd/>
          </a:ln>
        </p:spPr>
        <p:txBody>
          <a:bodyPr wrap="square">
            <a:spAutoFit/>
          </a:bodyPr>
          <a:lstStyle/>
          <a:p>
            <a:r>
              <a:rPr lang="ru-RU" sz="2400" dirty="0"/>
              <a:t>Для исследования солнечного блика наиболее предпочтителен красный канал, поскольку свет в красном канале поглощается в «тонком» поверхностном слое океана (Jerlov, 1976), и, таким образом, не так чувствителен к «цвету» водного столба и поверхностной температуре.</a:t>
            </a:r>
            <a:endParaRPr lang="en-US" sz="2400" dirty="0"/>
          </a:p>
        </p:txBody>
      </p:sp>
      <p:sp>
        <p:nvSpPr>
          <p:cNvPr id="96" name="Title 95"/>
          <p:cNvSpPr>
            <a:spLocks noGrp="1"/>
          </p:cNvSpPr>
          <p:nvPr>
            <p:ph type="title"/>
          </p:nvPr>
        </p:nvSpPr>
        <p:spPr>
          <a:xfrm>
            <a:off x="838200" y="76200"/>
            <a:ext cx="8229600" cy="1252728"/>
          </a:xfrm>
        </p:spPr>
        <p:txBody>
          <a:bodyPr/>
          <a:lstStyle/>
          <a:p>
            <a:r>
              <a:rPr lang="ru-RU" b="1" dirty="0" smtClean="0"/>
              <a:t>Используемые данные</a:t>
            </a:r>
            <a:endParaRPr lang="ru-RU" b="1"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4"/>
          <p:cNvGraphicFramePr>
            <a:graphicFrameLocks noChangeAspect="1"/>
          </p:cNvGraphicFramePr>
          <p:nvPr/>
        </p:nvGraphicFramePr>
        <p:xfrm>
          <a:off x="460801" y="2340361"/>
          <a:ext cx="4880160" cy="969120"/>
        </p:xfrm>
        <a:graphic>
          <a:graphicData uri="http://schemas.openxmlformats.org/presentationml/2006/ole">
            <mc:AlternateContent xmlns:mc="http://schemas.openxmlformats.org/markup-compatibility/2006">
              <mc:Choice xmlns:v="urn:schemas-microsoft-com:vml" Requires="v">
                <p:oleObj spid="_x0000_s61619" name="Формула" r:id="rId3" imgW="2234880" imgH="444240" progId="Equation.3">
                  <p:embed/>
                </p:oleObj>
              </mc:Choice>
              <mc:Fallback>
                <p:oleObj name="Формула" r:id="rId3" imgW="223488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01" y="2340361"/>
                        <a:ext cx="4880160" cy="96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31"/>
          <p:cNvGrpSpPr>
            <a:grpSpLocks/>
          </p:cNvGrpSpPr>
          <p:nvPr/>
        </p:nvGrpSpPr>
        <p:grpSpPr bwMode="auto">
          <a:xfrm>
            <a:off x="2285281" y="885961"/>
            <a:ext cx="6629760" cy="2394720"/>
            <a:chOff x="1329" y="459"/>
            <a:chExt cx="3855" cy="1509"/>
          </a:xfrm>
        </p:grpSpPr>
        <p:pic>
          <p:nvPicPr>
            <p:cNvPr id="6201" name="Picture 32"/>
            <p:cNvPicPr>
              <a:picLocks noChangeAspect="1" noChangeArrowheads="1"/>
            </p:cNvPicPr>
            <p:nvPr/>
          </p:nvPicPr>
          <p:blipFill>
            <a:blip r:embed="rId5">
              <a:extLst>
                <a:ext uri="{28A0092B-C50C-407E-A947-70E740481C1C}">
                  <a14:useLocalDpi xmlns:a14="http://schemas.microsoft.com/office/drawing/2010/main" val="0"/>
                </a:ext>
              </a:extLst>
            </a:blip>
            <a:srcRect l="7086" t="7559"/>
            <a:stretch>
              <a:fillRect/>
            </a:stretch>
          </p:blipFill>
          <p:spPr bwMode="auto">
            <a:xfrm>
              <a:off x="3162" y="459"/>
              <a:ext cx="2022" cy="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2" name="Oval 33"/>
            <p:cNvSpPr>
              <a:spLocks noChangeArrowheads="1"/>
            </p:cNvSpPr>
            <p:nvPr/>
          </p:nvSpPr>
          <p:spPr bwMode="auto">
            <a:xfrm>
              <a:off x="1329" y="1296"/>
              <a:ext cx="576" cy="384"/>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solidFill>
                  <a:srgbClr val="0070C0"/>
                </a:solidFill>
                <a:latin typeface="Lucida Sans Unicode" panose="020B0602030504020204" pitchFamily="34" charset="0"/>
              </a:endParaRPr>
            </a:p>
          </p:txBody>
        </p:sp>
        <p:cxnSp>
          <p:nvCxnSpPr>
            <p:cNvPr id="6203" name="AutoShape 34"/>
            <p:cNvCxnSpPr>
              <a:cxnSpLocks noChangeShapeType="1"/>
              <a:stCxn id="6202" idx="6"/>
            </p:cNvCxnSpPr>
            <p:nvPr/>
          </p:nvCxnSpPr>
          <p:spPr bwMode="auto">
            <a:xfrm flipV="1">
              <a:off x="1905" y="1200"/>
              <a:ext cx="1245" cy="288"/>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6204" name="Text Box 35"/>
            <p:cNvSpPr txBox="1">
              <a:spLocks noChangeArrowheads="1"/>
            </p:cNvSpPr>
            <p:nvPr/>
          </p:nvSpPr>
          <p:spPr bwMode="auto">
            <a:xfrm>
              <a:off x="1911" y="846"/>
              <a:ext cx="111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80000"/>
                </a:lnSpc>
              </a:pPr>
              <a:r>
                <a:rPr lang="en-GB" sz="1633" i="1">
                  <a:solidFill>
                    <a:srgbClr val="0070C0"/>
                  </a:solidFill>
                  <a:latin typeface="Times" panose="02020603060405020304" pitchFamily="18" charset="0"/>
                </a:rPr>
                <a:t>Specular Reflectance (Fresnel)</a:t>
              </a:r>
            </a:p>
          </p:txBody>
        </p:sp>
      </p:grpSp>
      <p:grpSp>
        <p:nvGrpSpPr>
          <p:cNvPr id="3" name="Group 36"/>
          <p:cNvGrpSpPr>
            <a:grpSpLocks/>
          </p:cNvGrpSpPr>
          <p:nvPr/>
        </p:nvGrpSpPr>
        <p:grpSpPr bwMode="auto">
          <a:xfrm>
            <a:off x="712801" y="2824201"/>
            <a:ext cx="1552320" cy="1097428"/>
            <a:chOff x="385" y="1968"/>
            <a:chExt cx="903" cy="691"/>
          </a:xfrm>
        </p:grpSpPr>
        <p:sp>
          <p:nvSpPr>
            <p:cNvPr id="6198" name="Oval 37"/>
            <p:cNvSpPr>
              <a:spLocks noChangeArrowheads="1"/>
            </p:cNvSpPr>
            <p:nvPr/>
          </p:nvSpPr>
          <p:spPr bwMode="auto">
            <a:xfrm>
              <a:off x="1092" y="1968"/>
              <a:ext cx="196" cy="384"/>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solidFill>
                  <a:srgbClr val="0070C0"/>
                </a:solidFill>
                <a:latin typeface="Lucida Sans Unicode" panose="020B0602030504020204" pitchFamily="34" charset="0"/>
              </a:endParaRPr>
            </a:p>
          </p:txBody>
        </p:sp>
        <p:cxnSp>
          <p:nvCxnSpPr>
            <p:cNvPr id="6199" name="AutoShape 38"/>
            <p:cNvCxnSpPr>
              <a:cxnSpLocks noChangeShapeType="1"/>
              <a:stCxn id="6198" idx="3"/>
              <a:endCxn id="6178" idx="0"/>
            </p:cNvCxnSpPr>
            <p:nvPr/>
          </p:nvCxnSpPr>
          <p:spPr bwMode="auto">
            <a:xfrm flipH="1">
              <a:off x="798" y="2296"/>
              <a:ext cx="322" cy="363"/>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6200" name="Text Box 39"/>
            <p:cNvSpPr txBox="1">
              <a:spLocks noChangeArrowheads="1"/>
            </p:cNvSpPr>
            <p:nvPr/>
          </p:nvSpPr>
          <p:spPr bwMode="auto">
            <a:xfrm>
              <a:off x="385" y="2238"/>
              <a:ext cx="62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80000"/>
                </a:lnSpc>
              </a:pPr>
              <a:r>
                <a:rPr lang="en-GB" sz="1633" i="1">
                  <a:solidFill>
                    <a:srgbClr val="0070C0"/>
                  </a:solidFill>
                  <a:latin typeface="Times" panose="02020603060405020304" pitchFamily="18" charset="0"/>
                </a:rPr>
                <a:t>Sun angle</a:t>
              </a:r>
            </a:p>
          </p:txBody>
        </p:sp>
      </p:grpSp>
      <p:grpSp>
        <p:nvGrpSpPr>
          <p:cNvPr id="4" name="Group 47"/>
          <p:cNvGrpSpPr>
            <a:grpSpLocks/>
          </p:cNvGrpSpPr>
          <p:nvPr/>
        </p:nvGrpSpPr>
        <p:grpSpPr bwMode="auto">
          <a:xfrm>
            <a:off x="2072160" y="2819881"/>
            <a:ext cx="1143291" cy="1137600"/>
            <a:chOff x="1157" y="1965"/>
            <a:chExt cx="700" cy="717"/>
          </a:xfrm>
        </p:grpSpPr>
        <p:sp>
          <p:nvSpPr>
            <p:cNvPr id="6195" name="Oval 48"/>
            <p:cNvSpPr>
              <a:spLocks noChangeArrowheads="1"/>
            </p:cNvSpPr>
            <p:nvPr/>
          </p:nvSpPr>
          <p:spPr bwMode="auto">
            <a:xfrm>
              <a:off x="1578" y="1965"/>
              <a:ext cx="208" cy="384"/>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solidFill>
                  <a:srgbClr val="0070C0"/>
                </a:solidFill>
                <a:latin typeface="Lucida Sans Unicode" panose="020B0602030504020204" pitchFamily="34" charset="0"/>
              </a:endParaRPr>
            </a:p>
          </p:txBody>
        </p:sp>
        <p:cxnSp>
          <p:nvCxnSpPr>
            <p:cNvPr id="6196" name="AutoShape 49"/>
            <p:cNvCxnSpPr>
              <a:cxnSpLocks noChangeShapeType="1"/>
              <a:stCxn id="6195" idx="3"/>
              <a:endCxn id="6179" idx="0"/>
            </p:cNvCxnSpPr>
            <p:nvPr/>
          </p:nvCxnSpPr>
          <p:spPr bwMode="auto">
            <a:xfrm flipH="1">
              <a:off x="1311" y="2293"/>
              <a:ext cx="298" cy="389"/>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6197" name="Text Box 50"/>
            <p:cNvSpPr txBox="1">
              <a:spLocks noChangeArrowheads="1"/>
            </p:cNvSpPr>
            <p:nvPr/>
          </p:nvSpPr>
          <p:spPr bwMode="auto">
            <a:xfrm>
              <a:off x="1157" y="2304"/>
              <a:ext cx="70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633" i="1">
                  <a:solidFill>
                    <a:srgbClr val="0070C0"/>
                  </a:solidFill>
                  <a:latin typeface="Times" panose="02020603060405020304" pitchFamily="18" charset="0"/>
                </a:rPr>
                <a:t>View Angle</a:t>
              </a:r>
              <a:endParaRPr lang="en-GB" sz="1633">
                <a:solidFill>
                  <a:srgbClr val="0070C0"/>
                </a:solidFill>
                <a:latin typeface="Times" panose="02020603060405020304" pitchFamily="18" charset="0"/>
              </a:endParaRPr>
            </a:p>
          </p:txBody>
        </p:sp>
      </p:grpSp>
      <p:grpSp>
        <p:nvGrpSpPr>
          <p:cNvPr id="5" name="Group 51"/>
          <p:cNvGrpSpPr>
            <a:grpSpLocks/>
          </p:cNvGrpSpPr>
          <p:nvPr/>
        </p:nvGrpSpPr>
        <p:grpSpPr bwMode="auto">
          <a:xfrm>
            <a:off x="3021082" y="2786761"/>
            <a:ext cx="1360683" cy="3271154"/>
            <a:chOff x="1818" y="1944"/>
            <a:chExt cx="791" cy="2061"/>
          </a:xfrm>
        </p:grpSpPr>
        <p:sp>
          <p:nvSpPr>
            <p:cNvPr id="6192" name="Oval 52"/>
            <p:cNvSpPr>
              <a:spLocks noChangeArrowheads="1"/>
            </p:cNvSpPr>
            <p:nvPr/>
          </p:nvSpPr>
          <p:spPr bwMode="auto">
            <a:xfrm>
              <a:off x="2180" y="1944"/>
              <a:ext cx="240" cy="384"/>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latin typeface="Lucida Sans Unicode" panose="020B0602030504020204" pitchFamily="34" charset="0"/>
              </a:endParaRPr>
            </a:p>
          </p:txBody>
        </p:sp>
        <p:cxnSp>
          <p:nvCxnSpPr>
            <p:cNvPr id="6193" name="AutoShape 53"/>
            <p:cNvCxnSpPr>
              <a:cxnSpLocks noChangeShapeType="1"/>
              <a:stCxn id="6192" idx="4"/>
              <a:endCxn id="6164" idx="0"/>
            </p:cNvCxnSpPr>
            <p:nvPr/>
          </p:nvCxnSpPr>
          <p:spPr bwMode="auto">
            <a:xfrm flipH="1">
              <a:off x="1818" y="2328"/>
              <a:ext cx="482" cy="1551"/>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6194" name="Text Box 54"/>
            <p:cNvSpPr txBox="1">
              <a:spLocks noChangeArrowheads="1"/>
            </p:cNvSpPr>
            <p:nvPr/>
          </p:nvSpPr>
          <p:spPr bwMode="auto">
            <a:xfrm>
              <a:off x="1931" y="3789"/>
              <a:ext cx="67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633" i="1">
                  <a:solidFill>
                    <a:srgbClr val="0070C0"/>
                  </a:solidFill>
                  <a:latin typeface="Times" panose="02020603060405020304" pitchFamily="18" charset="0"/>
                </a:rPr>
                <a:t>Wave Slope</a:t>
              </a:r>
              <a:endParaRPr lang="en-GB" sz="1633">
                <a:solidFill>
                  <a:srgbClr val="0070C0"/>
                </a:solidFill>
                <a:latin typeface="Times" panose="02020603060405020304" pitchFamily="18" charset="0"/>
              </a:endParaRPr>
            </a:p>
          </p:txBody>
        </p:sp>
      </p:grpSp>
      <p:grpSp>
        <p:nvGrpSpPr>
          <p:cNvPr id="6" name="Group 42"/>
          <p:cNvGrpSpPr>
            <a:grpSpLocks/>
          </p:cNvGrpSpPr>
          <p:nvPr/>
        </p:nvGrpSpPr>
        <p:grpSpPr bwMode="auto">
          <a:xfrm>
            <a:off x="4266721" y="3053161"/>
            <a:ext cx="4656960" cy="2962080"/>
            <a:chOff x="2496" y="2112"/>
            <a:chExt cx="2707" cy="1866"/>
          </a:xfrm>
        </p:grpSpPr>
        <p:graphicFrame>
          <p:nvGraphicFramePr>
            <p:cNvPr id="6148" name="Object 5"/>
            <p:cNvGraphicFramePr>
              <a:graphicFrameLocks noChangeAspect="1"/>
            </p:cNvGraphicFramePr>
            <p:nvPr/>
          </p:nvGraphicFramePr>
          <p:xfrm>
            <a:off x="3047" y="2970"/>
            <a:ext cx="2156" cy="1008"/>
          </p:xfrm>
          <a:graphic>
            <a:graphicData uri="http://schemas.openxmlformats.org/presentationml/2006/ole">
              <mc:AlternateContent xmlns:mc="http://schemas.openxmlformats.org/markup-compatibility/2006">
                <mc:Choice xmlns:v="urn:schemas-microsoft-com:vml" Requires="v">
                  <p:oleObj spid="_x0000_s61620" name="Équation" r:id="rId6" imgW="2070100" imgH="965200" progId="Equation.3">
                    <p:embed/>
                  </p:oleObj>
                </mc:Choice>
                <mc:Fallback>
                  <p:oleObj name="Équation" r:id="rId6" imgW="2070100" imgH="965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7" y="2970"/>
                          <a:ext cx="2156" cy="1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89" name="AutoShape 44"/>
            <p:cNvSpPr>
              <a:spLocks/>
            </p:cNvSpPr>
            <p:nvPr/>
          </p:nvSpPr>
          <p:spPr bwMode="auto">
            <a:xfrm rot="5400000">
              <a:off x="2736" y="1872"/>
              <a:ext cx="144" cy="624"/>
            </a:xfrm>
            <a:prstGeom prst="rightBrace">
              <a:avLst>
                <a:gd name="adj1" fmla="val 36111"/>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solidFill>
                  <a:srgbClr val="0070C0"/>
                </a:solidFill>
                <a:latin typeface="Lucida Sans Unicode" panose="020B0602030504020204" pitchFamily="34" charset="0"/>
              </a:endParaRPr>
            </a:p>
          </p:txBody>
        </p:sp>
        <p:sp>
          <p:nvSpPr>
            <p:cNvPr id="6190" name="Text Box 45"/>
            <p:cNvSpPr txBox="1">
              <a:spLocks noChangeArrowheads="1"/>
            </p:cNvSpPr>
            <p:nvPr/>
          </p:nvSpPr>
          <p:spPr bwMode="auto">
            <a:xfrm>
              <a:off x="3493" y="2295"/>
              <a:ext cx="960"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633" i="1">
                  <a:solidFill>
                    <a:srgbClr val="0070C0"/>
                  </a:solidFill>
                  <a:latin typeface="Times" panose="02020603060405020304" pitchFamily="18" charset="0"/>
                </a:rPr>
                <a:t>Slope Probability</a:t>
              </a:r>
            </a:p>
            <a:p>
              <a:pPr algn="ctr"/>
              <a:r>
                <a:rPr lang="en-GB" sz="1633" i="1">
                  <a:solidFill>
                    <a:srgbClr val="0070C0"/>
                  </a:solidFill>
                  <a:latin typeface="Times" panose="02020603060405020304" pitchFamily="18" charset="0"/>
                </a:rPr>
                <a:t>First order</a:t>
              </a:r>
              <a:endParaRPr lang="en-GB" sz="1633">
                <a:solidFill>
                  <a:srgbClr val="0070C0"/>
                </a:solidFill>
                <a:latin typeface="Times" panose="02020603060405020304" pitchFamily="18" charset="0"/>
              </a:endParaRPr>
            </a:p>
          </p:txBody>
        </p:sp>
        <p:cxnSp>
          <p:nvCxnSpPr>
            <p:cNvPr id="6191" name="AutoShape 46"/>
            <p:cNvCxnSpPr>
              <a:cxnSpLocks noChangeShapeType="1"/>
              <a:stCxn id="6189" idx="1"/>
            </p:cNvCxnSpPr>
            <p:nvPr/>
          </p:nvCxnSpPr>
          <p:spPr bwMode="auto">
            <a:xfrm rot="16200000" flipH="1">
              <a:off x="3112" y="1952"/>
              <a:ext cx="669" cy="1278"/>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6154" name="Группа 117"/>
          <p:cNvGrpSpPr>
            <a:grpSpLocks/>
          </p:cNvGrpSpPr>
          <p:nvPr/>
        </p:nvGrpSpPr>
        <p:grpSpPr bwMode="auto">
          <a:xfrm>
            <a:off x="571681" y="3571561"/>
            <a:ext cx="3283200" cy="2685459"/>
            <a:chOff x="571472" y="3571876"/>
            <a:chExt cx="3282936" cy="2685488"/>
          </a:xfrm>
        </p:grpSpPr>
        <p:sp>
          <p:nvSpPr>
            <p:cNvPr id="6160" name="AutoShape 7"/>
            <p:cNvSpPr>
              <a:spLocks noChangeAspect="1" noChangeArrowheads="1"/>
            </p:cNvSpPr>
            <p:nvPr/>
          </p:nvSpPr>
          <p:spPr bwMode="auto">
            <a:xfrm>
              <a:off x="571472" y="3571876"/>
              <a:ext cx="309528" cy="285750"/>
            </a:xfrm>
            <a:prstGeom prst="sun">
              <a:avLst>
                <a:gd name="adj" fmla="val 25000"/>
              </a:avLst>
            </a:prstGeom>
            <a:solidFill>
              <a:srgbClr val="FFFF00"/>
            </a:solidFill>
            <a:ln w="9525">
              <a:solidFill>
                <a:schemeClr val="tx1"/>
              </a:solidFill>
              <a:miter lim="800000"/>
              <a:headEnd/>
              <a:tailEnd/>
            </a:ln>
          </p:spPr>
          <p:txBody>
            <a:bodyPr wrap="none" anchor="ctr"/>
            <a:lstStyle/>
            <a:p>
              <a:endParaRPr lang="ru-RU" sz="1633">
                <a:latin typeface="Lucida Sans Unicode" panose="020B0602030504020204" pitchFamily="34" charset="0"/>
              </a:endParaRPr>
            </a:p>
          </p:txBody>
        </p:sp>
        <p:sp>
          <p:nvSpPr>
            <p:cNvPr id="6161" name="AutoShape 8"/>
            <p:cNvSpPr>
              <a:spLocks noChangeAspect="1" noChangeArrowheads="1"/>
            </p:cNvSpPr>
            <p:nvPr/>
          </p:nvSpPr>
          <p:spPr bwMode="auto">
            <a:xfrm>
              <a:off x="2752741" y="3643314"/>
              <a:ext cx="247623" cy="228600"/>
            </a:xfrm>
            <a:prstGeom prst="smileyFace">
              <a:avLst>
                <a:gd name="adj" fmla="val 4653"/>
              </a:avLst>
            </a:prstGeom>
            <a:solidFill>
              <a:schemeClr val="bg1"/>
            </a:solidFill>
            <a:ln w="9525">
              <a:solidFill>
                <a:schemeClr val="tx1"/>
              </a:solidFill>
              <a:round/>
              <a:headEnd/>
              <a:tailEnd/>
            </a:ln>
          </p:spPr>
          <p:txBody>
            <a:bodyPr wrap="none" anchor="ctr"/>
            <a:lstStyle/>
            <a:p>
              <a:endParaRPr lang="ru-RU" sz="1633">
                <a:latin typeface="Lucida Sans Unicode" panose="020B0602030504020204" pitchFamily="34" charset="0"/>
              </a:endParaRPr>
            </a:p>
          </p:txBody>
        </p:sp>
        <p:sp>
          <p:nvSpPr>
            <p:cNvPr id="6162" name="AutoShape 10"/>
            <p:cNvSpPr>
              <a:spLocks noChangeAspect="1" noChangeArrowheads="1"/>
            </p:cNvSpPr>
            <p:nvPr/>
          </p:nvSpPr>
          <p:spPr bwMode="auto">
            <a:xfrm rot="1386001">
              <a:off x="3606785" y="4182792"/>
              <a:ext cx="247623" cy="228600"/>
            </a:xfrm>
            <a:prstGeom prst="smileyFace">
              <a:avLst>
                <a:gd name="adj" fmla="val 4653"/>
              </a:avLst>
            </a:prstGeom>
            <a:solidFill>
              <a:schemeClr val="bg1"/>
            </a:solidFill>
            <a:ln w="9525">
              <a:solidFill>
                <a:srgbClr val="FF0000"/>
              </a:solidFill>
              <a:round/>
              <a:headEnd/>
              <a:tailEnd/>
            </a:ln>
          </p:spPr>
          <p:txBody>
            <a:bodyPr wrap="none" anchor="ctr"/>
            <a:lstStyle/>
            <a:p>
              <a:endParaRPr lang="ru-RU" sz="1633">
                <a:latin typeface="Lucida Sans Unicode" panose="020B0602030504020204" pitchFamily="34" charset="0"/>
              </a:endParaRPr>
            </a:p>
          </p:txBody>
        </p:sp>
        <p:grpSp>
          <p:nvGrpSpPr>
            <p:cNvPr id="6163" name="Группа 112"/>
            <p:cNvGrpSpPr>
              <a:grpSpLocks/>
            </p:cNvGrpSpPr>
            <p:nvPr/>
          </p:nvGrpSpPr>
          <p:grpSpPr bwMode="auto">
            <a:xfrm>
              <a:off x="642910" y="3714752"/>
              <a:ext cx="2583998" cy="2272450"/>
              <a:chOff x="348958" y="3929051"/>
              <a:chExt cx="2880589" cy="2678014"/>
            </a:xfrm>
          </p:grpSpPr>
          <p:sp>
            <p:nvSpPr>
              <p:cNvPr id="6166" name="Line 5"/>
              <p:cNvSpPr>
                <a:spLocks noChangeAspect="1" noChangeShapeType="1"/>
              </p:cNvSpPr>
              <p:nvPr/>
            </p:nvSpPr>
            <p:spPr bwMode="auto">
              <a:xfrm>
                <a:off x="565776" y="4137012"/>
                <a:ext cx="1116022" cy="206057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633"/>
              </a:p>
            </p:txBody>
          </p:sp>
          <p:sp>
            <p:nvSpPr>
              <p:cNvPr id="6167" name="Line 6"/>
              <p:cNvSpPr>
                <a:spLocks noChangeAspect="1" noChangeShapeType="1"/>
              </p:cNvSpPr>
              <p:nvPr/>
            </p:nvSpPr>
            <p:spPr bwMode="auto">
              <a:xfrm flipH="1">
                <a:off x="1681798" y="4137012"/>
                <a:ext cx="1114302" cy="206057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633"/>
              </a:p>
            </p:txBody>
          </p:sp>
          <p:sp>
            <p:nvSpPr>
              <p:cNvPr id="6168" name="Line 9"/>
              <p:cNvSpPr>
                <a:spLocks noChangeAspect="1" noChangeShapeType="1"/>
              </p:cNvSpPr>
              <p:nvPr/>
            </p:nvSpPr>
            <p:spPr bwMode="auto">
              <a:xfrm rot="1386001" flipH="1">
                <a:off x="2049793" y="4418000"/>
                <a:ext cx="1143535" cy="2063753"/>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sz="1633"/>
              </a:p>
            </p:txBody>
          </p:sp>
          <p:grpSp>
            <p:nvGrpSpPr>
              <p:cNvPr id="6169" name="Group 11"/>
              <p:cNvGrpSpPr>
                <a:grpSpLocks noChangeAspect="1"/>
              </p:cNvGrpSpPr>
              <p:nvPr/>
            </p:nvGrpSpPr>
            <p:grpSpPr bwMode="auto">
              <a:xfrm>
                <a:off x="706784" y="3929051"/>
                <a:ext cx="2078999" cy="2651129"/>
                <a:chOff x="1401" y="2428"/>
                <a:chExt cx="1611" cy="1670"/>
              </a:xfrm>
            </p:grpSpPr>
            <p:sp>
              <p:nvSpPr>
                <p:cNvPr id="6185" name="Line 12"/>
                <p:cNvSpPr>
                  <a:spLocks noChangeAspect="1" noChangeShapeType="1"/>
                </p:cNvSpPr>
                <p:nvPr/>
              </p:nvSpPr>
              <p:spPr bwMode="auto">
                <a:xfrm>
                  <a:off x="1401" y="4098"/>
                  <a:ext cx="1611" cy="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633"/>
                </a:p>
              </p:txBody>
            </p:sp>
            <p:grpSp>
              <p:nvGrpSpPr>
                <p:cNvPr id="6186" name="Group 13"/>
                <p:cNvGrpSpPr>
                  <a:grpSpLocks noChangeAspect="1"/>
                </p:cNvGrpSpPr>
                <p:nvPr/>
              </p:nvGrpSpPr>
              <p:grpSpPr bwMode="auto">
                <a:xfrm>
                  <a:off x="2049" y="2428"/>
                  <a:ext cx="432" cy="1670"/>
                  <a:chOff x="2049" y="2428"/>
                  <a:chExt cx="432" cy="1670"/>
                </a:xfrm>
              </p:grpSpPr>
              <p:sp>
                <p:nvSpPr>
                  <p:cNvPr id="6187" name="Line 14"/>
                  <p:cNvSpPr>
                    <a:spLocks noChangeAspect="1" noChangeShapeType="1"/>
                  </p:cNvSpPr>
                  <p:nvPr/>
                </p:nvSpPr>
                <p:spPr bwMode="auto">
                  <a:xfrm>
                    <a:off x="2049" y="4098"/>
                    <a:ext cx="43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633"/>
                  </a:p>
                </p:txBody>
              </p:sp>
              <p:sp>
                <p:nvSpPr>
                  <p:cNvPr id="6188" name="Line 15"/>
                  <p:cNvSpPr>
                    <a:spLocks noChangeAspect="1" noChangeShapeType="1"/>
                  </p:cNvSpPr>
                  <p:nvPr/>
                </p:nvSpPr>
                <p:spPr bwMode="auto">
                  <a:xfrm flipV="1">
                    <a:off x="2160" y="2428"/>
                    <a:ext cx="0" cy="1665"/>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633"/>
                  </a:p>
                </p:txBody>
              </p:sp>
            </p:grpSp>
          </p:grpSp>
          <p:grpSp>
            <p:nvGrpSpPr>
              <p:cNvPr id="6170" name="Group 16"/>
              <p:cNvGrpSpPr>
                <a:grpSpLocks noChangeAspect="1"/>
              </p:cNvGrpSpPr>
              <p:nvPr/>
            </p:nvGrpSpPr>
            <p:grpSpPr bwMode="auto">
              <a:xfrm rot="562640">
                <a:off x="918295" y="3992551"/>
                <a:ext cx="2168418" cy="2593979"/>
                <a:chOff x="1458" y="2249"/>
                <a:chExt cx="1680" cy="1634"/>
              </a:xfrm>
            </p:grpSpPr>
            <p:sp>
              <p:nvSpPr>
                <p:cNvPr id="6181" name="Line 17"/>
                <p:cNvSpPr>
                  <a:spLocks noChangeAspect="1" noChangeShapeType="1"/>
                </p:cNvSpPr>
                <p:nvPr/>
              </p:nvSpPr>
              <p:spPr bwMode="auto">
                <a:xfrm>
                  <a:off x="1458" y="3883"/>
                  <a:ext cx="1680" cy="0"/>
                </a:xfrm>
                <a:prstGeom prst="line">
                  <a:avLst/>
                </a:prstGeom>
                <a:noFill/>
                <a:ln w="317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633"/>
                </a:p>
              </p:txBody>
            </p:sp>
            <p:grpSp>
              <p:nvGrpSpPr>
                <p:cNvPr id="6182" name="Group 18"/>
                <p:cNvGrpSpPr>
                  <a:grpSpLocks noChangeAspect="1"/>
                </p:cNvGrpSpPr>
                <p:nvPr/>
              </p:nvGrpSpPr>
              <p:grpSpPr bwMode="auto">
                <a:xfrm>
                  <a:off x="2106" y="2249"/>
                  <a:ext cx="432" cy="1634"/>
                  <a:chOff x="2106" y="2249"/>
                  <a:chExt cx="432" cy="1634"/>
                </a:xfrm>
              </p:grpSpPr>
              <p:sp>
                <p:nvSpPr>
                  <p:cNvPr id="6183" name="Line 19"/>
                  <p:cNvSpPr>
                    <a:spLocks noChangeAspect="1" noChangeShapeType="1"/>
                  </p:cNvSpPr>
                  <p:nvPr/>
                </p:nvSpPr>
                <p:spPr bwMode="auto">
                  <a:xfrm>
                    <a:off x="2106" y="3883"/>
                    <a:ext cx="432"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sz="1633"/>
                  </a:p>
                </p:txBody>
              </p:sp>
              <p:sp>
                <p:nvSpPr>
                  <p:cNvPr id="6184" name="Line 20"/>
                  <p:cNvSpPr>
                    <a:spLocks noChangeAspect="1" noChangeShapeType="1"/>
                  </p:cNvSpPr>
                  <p:nvPr/>
                </p:nvSpPr>
                <p:spPr bwMode="auto">
                  <a:xfrm flipV="1">
                    <a:off x="2161" y="2249"/>
                    <a:ext cx="0" cy="1605"/>
                  </a:xfrm>
                  <a:prstGeom prst="line">
                    <a:avLst/>
                  </a:prstGeom>
                  <a:noFill/>
                  <a:ln w="254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633"/>
                  </a:p>
                </p:txBody>
              </p:sp>
            </p:grpSp>
          </p:grpSp>
          <p:sp>
            <p:nvSpPr>
              <p:cNvPr id="6171" name="Line 21"/>
              <p:cNvSpPr>
                <a:spLocks noChangeAspect="1" noChangeShapeType="1"/>
              </p:cNvSpPr>
              <p:nvPr/>
            </p:nvSpPr>
            <p:spPr bwMode="auto">
              <a:xfrm rot="240000">
                <a:off x="2115138" y="5453052"/>
                <a:ext cx="247623" cy="152400"/>
              </a:xfrm>
              <a:prstGeom prst="line">
                <a:avLst/>
              </a:prstGeom>
              <a:noFill/>
              <a:ln w="9525">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sp>
            <p:nvSpPr>
              <p:cNvPr id="6172" name="Line 22"/>
              <p:cNvSpPr>
                <a:spLocks noChangeAspect="1" noChangeShapeType="1"/>
              </p:cNvSpPr>
              <p:nvPr/>
            </p:nvSpPr>
            <p:spPr bwMode="auto">
              <a:xfrm>
                <a:off x="747146" y="6370491"/>
                <a:ext cx="0" cy="212125"/>
              </a:xfrm>
              <a:prstGeom prst="line">
                <a:avLst/>
              </a:prstGeom>
              <a:noFill/>
              <a:ln w="9525">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sp>
            <p:nvSpPr>
              <p:cNvPr id="6173" name="Text Box 23"/>
              <p:cNvSpPr txBox="1">
                <a:spLocks noChangeAspect="1" noChangeArrowheads="1"/>
              </p:cNvSpPr>
              <p:nvPr/>
            </p:nvSpPr>
            <p:spPr bwMode="auto">
              <a:xfrm>
                <a:off x="2177044" y="5281601"/>
                <a:ext cx="373809" cy="4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33">
                    <a:latin typeface="Times" panose="02020603060405020304" pitchFamily="18" charset="0"/>
                  </a:rPr>
                  <a:t>G</a:t>
                </a:r>
              </a:p>
            </p:txBody>
          </p:sp>
          <p:sp>
            <p:nvSpPr>
              <p:cNvPr id="6174" name="Rectangle 24"/>
              <p:cNvSpPr>
                <a:spLocks noChangeAspect="1" noChangeArrowheads="1"/>
              </p:cNvSpPr>
              <p:nvPr/>
            </p:nvSpPr>
            <p:spPr bwMode="auto">
              <a:xfrm>
                <a:off x="348958" y="6202115"/>
                <a:ext cx="334499" cy="4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33">
                    <a:latin typeface="Symbol" panose="05050102010706020507" pitchFamily="18" charset="2"/>
                  </a:rPr>
                  <a:t>b</a:t>
                </a:r>
              </a:p>
            </p:txBody>
          </p:sp>
          <p:sp>
            <p:nvSpPr>
              <p:cNvPr id="6175" name="Line 25"/>
              <p:cNvSpPr>
                <a:spLocks noChangeAspect="1" noChangeShapeType="1"/>
              </p:cNvSpPr>
              <p:nvPr/>
            </p:nvSpPr>
            <p:spPr bwMode="auto">
              <a:xfrm rot="240000" flipV="1">
                <a:off x="911416" y="4327513"/>
                <a:ext cx="713635" cy="344488"/>
              </a:xfrm>
              <a:prstGeom prst="line">
                <a:avLst/>
              </a:prstGeom>
              <a:noFill/>
              <a:ln w="9525">
                <a:solidFill>
                  <a:schemeClr val="tx1"/>
                </a:solidFill>
                <a:prstDash val="sysDot"/>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sp>
            <p:nvSpPr>
              <p:cNvPr id="6176" name="Line 26"/>
              <p:cNvSpPr>
                <a:spLocks noChangeAspect="1" noChangeShapeType="1"/>
              </p:cNvSpPr>
              <p:nvPr/>
            </p:nvSpPr>
            <p:spPr bwMode="auto">
              <a:xfrm rot="240000">
                <a:off x="1698994" y="4379900"/>
                <a:ext cx="780699" cy="274638"/>
              </a:xfrm>
              <a:prstGeom prst="line">
                <a:avLst/>
              </a:prstGeom>
              <a:noFill/>
              <a:ln w="9525">
                <a:solidFill>
                  <a:schemeClr val="tx1"/>
                </a:solidFill>
                <a:prstDash val="sysDot"/>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sp>
            <p:nvSpPr>
              <p:cNvPr id="6177" name="Line 27"/>
              <p:cNvSpPr>
                <a:spLocks noChangeAspect="1" noChangeShapeType="1"/>
              </p:cNvSpPr>
              <p:nvPr/>
            </p:nvSpPr>
            <p:spPr bwMode="auto">
              <a:xfrm rot="240000">
                <a:off x="2404031" y="4681526"/>
                <a:ext cx="780699" cy="274638"/>
              </a:xfrm>
              <a:prstGeom prst="line">
                <a:avLst/>
              </a:prstGeom>
              <a:noFill/>
              <a:ln w="9525">
                <a:solidFill>
                  <a:srgbClr val="FF0000"/>
                </a:solidFill>
                <a:prstDash val="sysDot"/>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sp>
            <p:nvSpPr>
              <p:cNvPr id="6178" name="Text Box 28"/>
              <p:cNvSpPr txBox="1">
                <a:spLocks noChangeAspect="1" noChangeArrowheads="1"/>
              </p:cNvSpPr>
              <p:nvPr/>
            </p:nvSpPr>
            <p:spPr bwMode="auto">
              <a:xfrm>
                <a:off x="1009434" y="4171938"/>
                <a:ext cx="418482" cy="4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33">
                    <a:latin typeface="Symbol" panose="05050102010706020507" pitchFamily="18" charset="2"/>
                  </a:rPr>
                  <a:t>q</a:t>
                </a:r>
                <a:r>
                  <a:rPr lang="fr-FR" sz="1633">
                    <a:latin typeface="Times" panose="02020603060405020304" pitchFamily="18" charset="0"/>
                  </a:rPr>
                  <a:t>s</a:t>
                </a:r>
              </a:p>
            </p:txBody>
          </p:sp>
          <p:sp>
            <p:nvSpPr>
              <p:cNvPr id="6179" name="Text Box 29"/>
              <p:cNvSpPr txBox="1">
                <a:spLocks noChangeAspect="1" noChangeArrowheads="1"/>
              </p:cNvSpPr>
              <p:nvPr/>
            </p:nvSpPr>
            <p:spPr bwMode="auto">
              <a:xfrm>
                <a:off x="2000233" y="4214819"/>
                <a:ext cx="443497" cy="4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33">
                    <a:latin typeface="Symbol" panose="05050102010706020507" pitchFamily="18" charset="2"/>
                  </a:rPr>
                  <a:t>q</a:t>
                </a:r>
                <a:r>
                  <a:rPr lang="fr-FR" sz="1633">
                    <a:latin typeface="Times" panose="02020603060405020304" pitchFamily="18" charset="0"/>
                  </a:rPr>
                  <a:t>v</a:t>
                </a:r>
              </a:p>
            </p:txBody>
          </p:sp>
          <p:sp>
            <p:nvSpPr>
              <p:cNvPr id="6180" name="Text Box 30"/>
              <p:cNvSpPr txBox="1">
                <a:spLocks noChangeAspect="1" noChangeArrowheads="1"/>
              </p:cNvSpPr>
              <p:nvPr/>
            </p:nvSpPr>
            <p:spPr bwMode="auto">
              <a:xfrm>
                <a:off x="2786050" y="4500570"/>
                <a:ext cx="443497" cy="4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33">
                    <a:latin typeface="Symbol" panose="05050102010706020507" pitchFamily="18" charset="2"/>
                  </a:rPr>
                  <a:t>q</a:t>
                </a:r>
                <a:r>
                  <a:rPr lang="fr-FR" sz="1633">
                    <a:latin typeface="Times" panose="02020603060405020304" pitchFamily="18" charset="0"/>
                  </a:rPr>
                  <a:t>v</a:t>
                </a:r>
              </a:p>
            </p:txBody>
          </p:sp>
        </p:grpSp>
        <p:sp>
          <p:nvSpPr>
            <p:cNvPr id="6164" name="Text Box 40"/>
            <p:cNvSpPr txBox="1">
              <a:spLocks noChangeArrowheads="1"/>
            </p:cNvSpPr>
            <p:nvPr/>
          </p:nvSpPr>
          <p:spPr bwMode="auto">
            <a:xfrm>
              <a:off x="2857488" y="5857892"/>
              <a:ext cx="325704" cy="39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996" i="1">
                  <a:latin typeface="Symbol" panose="05050102010706020507" pitchFamily="18" charset="2"/>
                  <a:sym typeface="Symbol" panose="05050102010706020507" pitchFamily="18" charset="2"/>
                </a:rPr>
                <a:t></a:t>
              </a:r>
              <a:endParaRPr lang="en-GB" sz="1633">
                <a:latin typeface="Times" panose="02020603060405020304" pitchFamily="18" charset="0"/>
              </a:endParaRPr>
            </a:p>
          </p:txBody>
        </p:sp>
        <p:sp>
          <p:nvSpPr>
            <p:cNvPr id="6165" name="Line 22"/>
            <p:cNvSpPr>
              <a:spLocks noChangeAspect="1" noChangeShapeType="1"/>
            </p:cNvSpPr>
            <p:nvPr/>
          </p:nvSpPr>
          <p:spPr bwMode="auto">
            <a:xfrm>
              <a:off x="2857488" y="5929330"/>
              <a:ext cx="0" cy="180000"/>
            </a:xfrm>
            <a:prstGeom prst="line">
              <a:avLst/>
            </a:prstGeom>
            <a:noFill/>
            <a:ln w="9525">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grpSp>
      <p:sp>
        <p:nvSpPr>
          <p:cNvPr id="6155" name="Прямоугольник 118"/>
          <p:cNvSpPr>
            <a:spLocks noChangeArrowheads="1"/>
          </p:cNvSpPr>
          <p:nvPr/>
        </p:nvSpPr>
        <p:spPr bwMode="auto">
          <a:xfrm>
            <a:off x="5358241" y="6211081"/>
            <a:ext cx="3571200" cy="59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p>
            <a:r>
              <a:rPr lang="ru-RU" sz="1633" b="1">
                <a:latin typeface="Lucida Sans Unicode" panose="020B0602030504020204" pitchFamily="34" charset="0"/>
              </a:rPr>
              <a:t>    - </a:t>
            </a:r>
            <a:r>
              <a:rPr lang="en-US" sz="1633" b="1">
                <a:latin typeface="Lucida Sans Unicode" panose="020B0602030504020204" pitchFamily="34" charset="0"/>
              </a:rPr>
              <a:t>The reflectance generated by specular reflection</a:t>
            </a:r>
            <a:endParaRPr lang="ru-RU" sz="1633" b="1">
              <a:latin typeface="Lucida Sans Unicode" panose="020B0602030504020204" pitchFamily="34" charset="0"/>
            </a:endParaRPr>
          </a:p>
        </p:txBody>
      </p:sp>
      <p:graphicFrame>
        <p:nvGraphicFramePr>
          <p:cNvPr id="6147" name="Object 6"/>
          <p:cNvGraphicFramePr>
            <a:graphicFrameLocks noChangeAspect="1"/>
          </p:cNvGraphicFramePr>
          <p:nvPr/>
        </p:nvGraphicFramePr>
        <p:xfrm>
          <a:off x="5387041" y="6094441"/>
          <a:ext cx="398880" cy="548640"/>
        </p:xfrm>
        <a:graphic>
          <a:graphicData uri="http://schemas.openxmlformats.org/presentationml/2006/ole">
            <mc:AlternateContent xmlns:mc="http://schemas.openxmlformats.org/markup-compatibility/2006">
              <mc:Choice xmlns:v="urn:schemas-microsoft-com:vml" Requires="v">
                <p:oleObj spid="_x0000_s61621" name="Формула" r:id="rId8" imgW="228600" imgH="241200" progId="Equation.3">
                  <p:embed/>
                </p:oleObj>
              </mc:Choice>
              <mc:Fallback>
                <p:oleObj name="Формула" r:id="rId8" imgW="22860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87041" y="6094441"/>
                        <a:ext cx="398880"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 name="Заголовок 2"/>
          <p:cNvSpPr>
            <a:spLocks noGrp="1"/>
          </p:cNvSpPr>
          <p:nvPr>
            <p:ph type="title"/>
          </p:nvPr>
        </p:nvSpPr>
        <p:spPr>
          <a:xfrm>
            <a:off x="457201" y="71767"/>
            <a:ext cx="8229600" cy="1142880"/>
          </a:xfrm>
        </p:spPr>
        <p:txBody>
          <a:bodyPr>
            <a:normAutofit/>
          </a:bodyPr>
          <a:lstStyle/>
          <a:p>
            <a:pPr>
              <a:defRPr/>
            </a:pPr>
            <a:r>
              <a:rPr lang="ru-RU" dirty="0" smtClean="0">
                <a:solidFill>
                  <a:schemeClr val="tx1"/>
                </a:solidFill>
              </a:rPr>
              <a:t>Модель распределения уклонов</a:t>
            </a:r>
            <a:endParaRPr lang="ru-RU" dirty="0">
              <a:solidFill>
                <a:schemeClr val="tx1"/>
              </a:solidFill>
            </a:endParaRPr>
          </a:p>
        </p:txBody>
      </p:sp>
      <p:grpSp>
        <p:nvGrpSpPr>
          <p:cNvPr id="6157" name="Группа 64"/>
          <p:cNvGrpSpPr>
            <a:grpSpLocks/>
          </p:cNvGrpSpPr>
          <p:nvPr/>
        </p:nvGrpSpPr>
        <p:grpSpPr bwMode="auto">
          <a:xfrm>
            <a:off x="-28799" y="6150601"/>
            <a:ext cx="1915200" cy="740160"/>
            <a:chOff x="0" y="6708795"/>
            <a:chExt cx="2365321" cy="887412"/>
          </a:xfrm>
        </p:grpSpPr>
        <p:pic>
          <p:nvPicPr>
            <p:cNvPr id="61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6708795"/>
              <a:ext cx="12160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159" name="Прямоугольник 66"/>
            <p:cNvSpPr>
              <a:spLocks noChangeArrowheads="1"/>
            </p:cNvSpPr>
            <p:nvPr/>
          </p:nvSpPr>
          <p:spPr bwMode="auto">
            <a:xfrm>
              <a:off x="1120434" y="6872896"/>
              <a:ext cx="1244887" cy="64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ru-RU" sz="2903" b="1">
                  <a:solidFill>
                    <a:srgbClr val="FFFFFF"/>
                  </a:solidFill>
                </a:rPr>
                <a:t>200</a:t>
              </a:r>
              <a:r>
                <a:rPr lang="en-US" sz="2903" b="1">
                  <a:solidFill>
                    <a:srgbClr val="FFFFFF"/>
                  </a:solidFill>
                </a:rPr>
                <a:t>9</a:t>
              </a:r>
              <a:endParaRPr lang="ru-RU" sz="2903"/>
            </a:p>
          </p:txBody>
        </p:sp>
      </p:grpSp>
    </p:spTree>
    <p:extLst>
      <p:ext uri="{BB962C8B-B14F-4D97-AF65-F5344CB8AC3E}">
        <p14:creationId xmlns:p14="http://schemas.microsoft.com/office/powerpoint/2010/main" val="1600435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457201" y="71767"/>
            <a:ext cx="8229600" cy="1142880"/>
          </a:xfrm>
        </p:spPr>
        <p:txBody>
          <a:bodyPr>
            <a:normAutofit/>
          </a:bodyPr>
          <a:lstStyle/>
          <a:p>
            <a:pPr>
              <a:defRPr/>
            </a:pPr>
            <a:r>
              <a:rPr lang="ru-RU" dirty="0" smtClean="0"/>
              <a:t>Модель распределения уклонов</a:t>
            </a:r>
            <a:endParaRPr lang="ru-RU" dirty="0"/>
          </a:p>
        </p:txBody>
      </p:sp>
      <p:graphicFrame>
        <p:nvGraphicFramePr>
          <p:cNvPr id="7170" name="Object 2"/>
          <p:cNvGraphicFramePr>
            <a:graphicFrameLocks noChangeAspect="1"/>
          </p:cNvGraphicFramePr>
          <p:nvPr/>
        </p:nvGraphicFramePr>
        <p:xfrm>
          <a:off x="341281" y="1857961"/>
          <a:ext cx="6449760" cy="3287520"/>
        </p:xfrm>
        <a:graphic>
          <a:graphicData uri="http://schemas.openxmlformats.org/presentationml/2006/ole">
            <mc:AlternateContent xmlns:mc="http://schemas.openxmlformats.org/markup-compatibility/2006">
              <mc:Choice xmlns:v="urn:schemas-microsoft-com:vml" Requires="v">
                <p:oleObj spid="_x0000_s62584" name="Equation" r:id="rId3" imgW="3937000" imgH="2006600" progId="Equation.DSMT4">
                  <p:embed/>
                </p:oleObj>
              </mc:Choice>
              <mc:Fallback>
                <p:oleObj name="Equation" r:id="rId3" imgW="3937000" imgH="2006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81" y="1857961"/>
                        <a:ext cx="6449760" cy="3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 name="Text Box 4"/>
          <p:cNvSpPr txBox="1">
            <a:spLocks noChangeArrowheads="1"/>
          </p:cNvSpPr>
          <p:nvPr/>
        </p:nvSpPr>
        <p:spPr bwMode="auto">
          <a:xfrm>
            <a:off x="-71999" y="999721"/>
            <a:ext cx="9365042" cy="39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p>
            <a:r>
              <a:rPr lang="en-GB" sz="1996">
                <a:solidFill>
                  <a:srgbClr val="FF0000"/>
                </a:solidFill>
                <a:latin typeface="Lucida Sans Unicode" panose="020B0602030504020204" pitchFamily="34" charset="0"/>
              </a:rPr>
              <a:t>Cox &amp; Munk, 1954.</a:t>
            </a:r>
            <a:r>
              <a:rPr lang="en-GB" sz="1996">
                <a:latin typeface="Lucida Sans Unicode" panose="020B0602030504020204" pitchFamily="34" charset="0"/>
              </a:rPr>
              <a:t>  </a:t>
            </a:r>
            <a:r>
              <a:rPr lang="ru-RU" sz="1996">
                <a:latin typeface="Lucida Sans Unicode" panose="020B0602030504020204" pitchFamily="34" charset="0"/>
              </a:rPr>
              <a:t>Основываясь на аэрофотосъёмке солнечного блика</a:t>
            </a:r>
            <a:endParaRPr lang="en-GB" sz="1633">
              <a:latin typeface="Times" panose="02020603060405020304" pitchFamily="18" charset="0"/>
            </a:endParaRPr>
          </a:p>
        </p:txBody>
      </p:sp>
      <p:graphicFrame>
        <p:nvGraphicFramePr>
          <p:cNvPr id="7171" name="Object 3"/>
          <p:cNvGraphicFramePr>
            <a:graphicFrameLocks noChangeAspect="1"/>
          </p:cNvGraphicFramePr>
          <p:nvPr/>
        </p:nvGraphicFramePr>
        <p:xfrm>
          <a:off x="816481" y="1857961"/>
          <a:ext cx="2168640" cy="856800"/>
        </p:xfrm>
        <a:graphic>
          <a:graphicData uri="http://schemas.openxmlformats.org/presentationml/2006/ole">
            <mc:AlternateContent xmlns:mc="http://schemas.openxmlformats.org/markup-compatibility/2006">
              <mc:Choice xmlns:v="urn:schemas-microsoft-com:vml" Requires="v">
                <p:oleObj spid="_x0000_s62585" name="Équation" r:id="rId5" imgW="1092200" imgH="431800" progId="Equation.3">
                  <p:embed/>
                </p:oleObj>
              </mc:Choice>
              <mc:Fallback>
                <p:oleObj name="Équation" r:id="rId5" imgW="10922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481" y="1857961"/>
                        <a:ext cx="2168640" cy="85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a:grpSpLocks/>
          </p:cNvGrpSpPr>
          <p:nvPr/>
        </p:nvGrpSpPr>
        <p:grpSpPr bwMode="auto">
          <a:xfrm>
            <a:off x="247680" y="3837962"/>
            <a:ext cx="3715200" cy="1394382"/>
            <a:chOff x="144" y="2640"/>
            <a:chExt cx="2160" cy="878"/>
          </a:xfrm>
        </p:grpSpPr>
        <p:sp>
          <p:nvSpPr>
            <p:cNvPr id="7193" name="Text Box 7"/>
            <p:cNvSpPr txBox="1">
              <a:spLocks noChangeArrowheads="1"/>
            </p:cNvSpPr>
            <p:nvPr/>
          </p:nvSpPr>
          <p:spPr bwMode="auto">
            <a:xfrm>
              <a:off x="144" y="2880"/>
              <a:ext cx="2026"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u-RU" sz="1996">
                  <a:solidFill>
                    <a:srgbClr val="FF0000"/>
                  </a:solidFill>
                  <a:latin typeface="Lucida Sans Unicode" panose="020B0602030504020204" pitchFamily="34" charset="0"/>
                </a:rPr>
                <a:t>Среднеквадратичные наклоны вдоль и поперёк ветра</a:t>
              </a:r>
              <a:endParaRPr lang="en-GB" sz="1633">
                <a:solidFill>
                  <a:srgbClr val="FF0000"/>
                </a:solidFill>
                <a:latin typeface="Times" panose="02020603060405020304" pitchFamily="18" charset="0"/>
              </a:endParaRPr>
            </a:p>
          </p:txBody>
        </p:sp>
        <p:sp>
          <p:nvSpPr>
            <p:cNvPr id="7194" name="AutoShape 8"/>
            <p:cNvSpPr>
              <a:spLocks/>
            </p:cNvSpPr>
            <p:nvPr/>
          </p:nvSpPr>
          <p:spPr bwMode="auto">
            <a:xfrm rot="-5400000">
              <a:off x="1488" y="2112"/>
              <a:ext cx="288" cy="1344"/>
            </a:xfrm>
            <a:prstGeom prst="leftBrace">
              <a:avLst>
                <a:gd name="adj1" fmla="val 38889"/>
                <a:gd name="adj2" fmla="val 49921"/>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latin typeface="Lucida Sans Unicode" panose="020B0602030504020204" pitchFamily="34" charset="0"/>
              </a:endParaRPr>
            </a:p>
          </p:txBody>
        </p:sp>
      </p:grpSp>
      <p:sp>
        <p:nvSpPr>
          <p:cNvPr id="7175" name="Text Box 9"/>
          <p:cNvSpPr txBox="1">
            <a:spLocks noChangeArrowheads="1"/>
          </p:cNvSpPr>
          <p:nvPr/>
        </p:nvSpPr>
        <p:spPr bwMode="auto">
          <a:xfrm>
            <a:off x="3428641" y="1428841"/>
            <a:ext cx="4858560" cy="39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p>
            <a:r>
              <a:rPr lang="ru-RU" sz="1996">
                <a:solidFill>
                  <a:srgbClr val="0000FF"/>
                </a:solidFill>
                <a:latin typeface="Lucida Sans Unicode" panose="020B0602030504020204" pitchFamily="34" charset="0"/>
              </a:rPr>
              <a:t>Поправки Гауссова распределения</a:t>
            </a:r>
            <a:endParaRPr lang="en-GB" sz="1996">
              <a:solidFill>
                <a:srgbClr val="0000FF"/>
              </a:solidFill>
              <a:latin typeface="Lucida Sans Unicode" panose="020B0602030504020204" pitchFamily="34" charset="0"/>
            </a:endParaRPr>
          </a:p>
        </p:txBody>
      </p:sp>
      <p:grpSp>
        <p:nvGrpSpPr>
          <p:cNvPr id="4" name="Group 10"/>
          <p:cNvGrpSpPr>
            <a:grpSpLocks/>
          </p:cNvGrpSpPr>
          <p:nvPr/>
        </p:nvGrpSpPr>
        <p:grpSpPr bwMode="auto">
          <a:xfrm>
            <a:off x="247681" y="2010601"/>
            <a:ext cx="8667360" cy="3523152"/>
            <a:chOff x="144" y="1488"/>
            <a:chExt cx="5040" cy="2220"/>
          </a:xfrm>
        </p:grpSpPr>
        <p:sp>
          <p:nvSpPr>
            <p:cNvPr id="7190" name="AutoShape 11"/>
            <p:cNvSpPr>
              <a:spLocks/>
            </p:cNvSpPr>
            <p:nvPr/>
          </p:nvSpPr>
          <p:spPr bwMode="auto">
            <a:xfrm>
              <a:off x="4128" y="1488"/>
              <a:ext cx="96" cy="576"/>
            </a:xfrm>
            <a:prstGeom prst="rightBrace">
              <a:avLst>
                <a:gd name="adj1" fmla="val 50000"/>
                <a:gd name="adj2" fmla="val 50000"/>
              </a:avLst>
            </a:pr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ru-RU" sz="1633">
                <a:solidFill>
                  <a:srgbClr val="008000"/>
                </a:solidFill>
                <a:latin typeface="Times" panose="02020603060405020304" pitchFamily="18" charset="0"/>
              </a:endParaRPr>
            </a:p>
          </p:txBody>
        </p:sp>
        <p:sp>
          <p:nvSpPr>
            <p:cNvPr id="7191" name="Text Box 12"/>
            <p:cNvSpPr txBox="1">
              <a:spLocks noChangeArrowheads="1"/>
            </p:cNvSpPr>
            <p:nvPr/>
          </p:nvSpPr>
          <p:spPr bwMode="auto">
            <a:xfrm>
              <a:off x="4272" y="1632"/>
              <a:ext cx="912"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996">
                  <a:solidFill>
                    <a:srgbClr val="008000"/>
                  </a:solidFill>
                  <a:latin typeface="Lucida Sans Unicode" panose="020B0602030504020204" pitchFamily="34" charset="0"/>
                </a:rPr>
                <a:t>Skewness</a:t>
              </a:r>
              <a:r>
                <a:rPr lang="en-GB" sz="1996" baseline="30000">
                  <a:solidFill>
                    <a:srgbClr val="008000"/>
                  </a:solidFill>
                  <a:latin typeface="Lucida Sans Unicode" panose="020B0602030504020204" pitchFamily="34" charset="0"/>
                </a:rPr>
                <a:t>1</a:t>
              </a:r>
              <a:endParaRPr lang="ru-RU" sz="1996" baseline="30000">
                <a:solidFill>
                  <a:srgbClr val="008000"/>
                </a:solidFill>
                <a:latin typeface="Lucida Sans Unicode" panose="020B0602030504020204" pitchFamily="34" charset="0"/>
              </a:endParaRPr>
            </a:p>
            <a:p>
              <a:r>
                <a:rPr lang="ru-RU" sz="1996" baseline="30000">
                  <a:solidFill>
                    <a:srgbClr val="008000"/>
                  </a:solidFill>
                  <a:latin typeface="Lucida Sans Unicode" panose="020B0602030504020204" pitchFamily="34" charset="0"/>
                </a:rPr>
                <a:t>Ассиметрия</a:t>
              </a:r>
              <a:endParaRPr lang="en-GB" sz="1996">
                <a:solidFill>
                  <a:srgbClr val="0000FF"/>
                </a:solidFill>
                <a:latin typeface="Lucida Sans Unicode" panose="020B0602030504020204" pitchFamily="34" charset="0"/>
              </a:endParaRPr>
            </a:p>
          </p:txBody>
        </p:sp>
        <p:sp>
          <p:nvSpPr>
            <p:cNvPr id="7192" name="Text Box 13"/>
            <p:cNvSpPr txBox="1">
              <a:spLocks noChangeArrowheads="1"/>
            </p:cNvSpPr>
            <p:nvPr/>
          </p:nvSpPr>
          <p:spPr bwMode="auto">
            <a:xfrm>
              <a:off x="144" y="3456"/>
              <a:ext cx="48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996">
                  <a:solidFill>
                    <a:srgbClr val="008000"/>
                  </a:solidFill>
                  <a:latin typeface="Lucida Sans Unicode" panose="020B0602030504020204" pitchFamily="34" charset="0"/>
                </a:rPr>
                <a:t>1: Small slopes facing upwind are more probable than null slopes</a:t>
              </a:r>
              <a:endParaRPr lang="en-GB" sz="1996">
                <a:solidFill>
                  <a:srgbClr val="0000FF"/>
                </a:solidFill>
                <a:latin typeface="Lucida Sans Unicode" panose="020B0602030504020204" pitchFamily="34" charset="0"/>
              </a:endParaRPr>
            </a:p>
          </p:txBody>
        </p:sp>
      </p:grpSp>
      <p:grpSp>
        <p:nvGrpSpPr>
          <p:cNvPr id="5" name="Group 14"/>
          <p:cNvGrpSpPr>
            <a:grpSpLocks/>
          </p:cNvGrpSpPr>
          <p:nvPr/>
        </p:nvGrpSpPr>
        <p:grpSpPr bwMode="auto">
          <a:xfrm>
            <a:off x="247681" y="3457802"/>
            <a:ext cx="9658080" cy="2763759"/>
            <a:chOff x="144" y="2400"/>
            <a:chExt cx="5616" cy="1741"/>
          </a:xfrm>
        </p:grpSpPr>
        <p:sp>
          <p:nvSpPr>
            <p:cNvPr id="7187" name="AutoShape 15"/>
            <p:cNvSpPr>
              <a:spLocks/>
            </p:cNvSpPr>
            <p:nvPr/>
          </p:nvSpPr>
          <p:spPr bwMode="auto">
            <a:xfrm>
              <a:off x="4128" y="2400"/>
              <a:ext cx="96" cy="912"/>
            </a:xfrm>
            <a:prstGeom prst="rightBrace">
              <a:avLst>
                <a:gd name="adj1" fmla="val 79167"/>
                <a:gd name="adj2" fmla="val 50000"/>
              </a:avLst>
            </a:pr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ru-RU" sz="1633">
                <a:solidFill>
                  <a:srgbClr val="008000"/>
                </a:solidFill>
                <a:latin typeface="Times" panose="02020603060405020304" pitchFamily="18" charset="0"/>
              </a:endParaRPr>
            </a:p>
          </p:txBody>
        </p:sp>
        <p:sp>
          <p:nvSpPr>
            <p:cNvPr id="7188" name="Text Box 16"/>
            <p:cNvSpPr txBox="1">
              <a:spLocks noChangeArrowheads="1"/>
            </p:cNvSpPr>
            <p:nvPr/>
          </p:nvSpPr>
          <p:spPr bwMode="auto">
            <a:xfrm>
              <a:off x="4272" y="2640"/>
              <a:ext cx="1104"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996">
                  <a:solidFill>
                    <a:srgbClr val="008000"/>
                  </a:solidFill>
                  <a:latin typeface="Lucida Sans Unicode" panose="020B0602030504020204" pitchFamily="34" charset="0"/>
                </a:rPr>
                <a:t>Peakedness</a:t>
              </a:r>
              <a:r>
                <a:rPr lang="en-GB" sz="1996" baseline="30000">
                  <a:solidFill>
                    <a:srgbClr val="008000"/>
                  </a:solidFill>
                  <a:latin typeface="Lucida Sans Unicode" panose="020B0602030504020204" pitchFamily="34" charset="0"/>
                </a:rPr>
                <a:t>2</a:t>
              </a:r>
              <a:endParaRPr lang="ru-RU" sz="1996" baseline="30000">
                <a:solidFill>
                  <a:srgbClr val="008000"/>
                </a:solidFill>
                <a:latin typeface="Lucida Sans Unicode" panose="020B0602030504020204" pitchFamily="34" charset="0"/>
              </a:endParaRPr>
            </a:p>
            <a:p>
              <a:r>
                <a:rPr lang="ru-RU" sz="1996" baseline="30000">
                  <a:solidFill>
                    <a:srgbClr val="008000"/>
                  </a:solidFill>
                  <a:latin typeface="Lucida Sans Unicode" panose="020B0602030504020204" pitchFamily="34" charset="0"/>
                </a:rPr>
                <a:t>Пиковатость</a:t>
              </a:r>
              <a:endParaRPr lang="en-GB" sz="1996">
                <a:solidFill>
                  <a:srgbClr val="0000FF"/>
                </a:solidFill>
                <a:latin typeface="Lucida Sans Unicode" panose="020B0602030504020204" pitchFamily="34" charset="0"/>
              </a:endParaRPr>
            </a:p>
          </p:txBody>
        </p:sp>
        <p:sp>
          <p:nvSpPr>
            <p:cNvPr id="7189" name="Text Box 17"/>
            <p:cNvSpPr txBox="1">
              <a:spLocks noChangeArrowheads="1"/>
            </p:cNvSpPr>
            <p:nvPr/>
          </p:nvSpPr>
          <p:spPr bwMode="auto">
            <a:xfrm>
              <a:off x="144" y="3696"/>
              <a:ext cx="561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19100" indent="-419100" eaLnBrk="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r>
                <a:rPr lang="en-GB" sz="1996">
                  <a:solidFill>
                    <a:srgbClr val="008000"/>
                  </a:solidFill>
                  <a:latin typeface="Lucida Sans Unicode" panose="020B0602030504020204" pitchFamily="34" charset="0"/>
                </a:rPr>
                <a:t>2: Small and very large slopes more probable</a:t>
              </a:r>
              <a:endParaRPr lang="ru-RU" sz="1996">
                <a:solidFill>
                  <a:srgbClr val="008000"/>
                </a:solidFill>
                <a:latin typeface="Lucida Sans Unicode" panose="020B0602030504020204" pitchFamily="34" charset="0"/>
              </a:endParaRPr>
            </a:p>
            <a:p>
              <a:pPr eaLnBrk="1"/>
              <a:r>
                <a:rPr lang="ru-RU" sz="1996">
                  <a:solidFill>
                    <a:srgbClr val="008000"/>
                  </a:solidFill>
                  <a:latin typeface="Lucida Sans Unicode" panose="020B0602030504020204" pitchFamily="34" charset="0"/>
                </a:rPr>
                <a:t>		  </a:t>
              </a:r>
              <a:r>
                <a:rPr lang="en-GB" sz="1996">
                  <a:solidFill>
                    <a:srgbClr val="008000"/>
                  </a:solidFill>
                  <a:latin typeface="Lucida Sans Unicode" panose="020B0602030504020204" pitchFamily="34" charset="0"/>
                </a:rPr>
                <a:t>than for Gaussian distribution</a:t>
              </a:r>
              <a:endParaRPr lang="en-GB" sz="1996">
                <a:solidFill>
                  <a:srgbClr val="0000FF"/>
                </a:solidFill>
                <a:latin typeface="Lucida Sans Unicode" panose="020B0602030504020204" pitchFamily="34" charset="0"/>
              </a:endParaRPr>
            </a:p>
          </p:txBody>
        </p:sp>
      </p:grpSp>
      <p:grpSp>
        <p:nvGrpSpPr>
          <p:cNvPr id="6" name="Group 24"/>
          <p:cNvGrpSpPr>
            <a:grpSpLocks/>
          </p:cNvGrpSpPr>
          <p:nvPr/>
        </p:nvGrpSpPr>
        <p:grpSpPr bwMode="auto">
          <a:xfrm>
            <a:off x="1905121" y="1934281"/>
            <a:ext cx="5656799" cy="4678037"/>
            <a:chOff x="1200" y="1344"/>
            <a:chExt cx="3563" cy="2947"/>
          </a:xfrm>
        </p:grpSpPr>
        <p:sp>
          <p:nvSpPr>
            <p:cNvPr id="7182" name="Oval 18"/>
            <p:cNvSpPr>
              <a:spLocks noChangeArrowheads="1"/>
            </p:cNvSpPr>
            <p:nvPr/>
          </p:nvSpPr>
          <p:spPr bwMode="auto">
            <a:xfrm>
              <a:off x="1200" y="2352"/>
              <a:ext cx="480" cy="288"/>
            </a:xfrm>
            <a:prstGeom prst="ellipse">
              <a:avLst/>
            </a:pr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latin typeface="Lucida Sans Unicode" panose="020B0602030504020204" pitchFamily="34" charset="0"/>
              </a:endParaRPr>
            </a:p>
          </p:txBody>
        </p:sp>
        <p:sp>
          <p:nvSpPr>
            <p:cNvPr id="7183" name="Oval 19"/>
            <p:cNvSpPr>
              <a:spLocks noChangeArrowheads="1"/>
            </p:cNvSpPr>
            <p:nvPr/>
          </p:nvSpPr>
          <p:spPr bwMode="auto">
            <a:xfrm>
              <a:off x="3024" y="1344"/>
              <a:ext cx="288" cy="2016"/>
            </a:xfrm>
            <a:prstGeom prst="ellipse">
              <a:avLst/>
            </a:pr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latin typeface="Lucida Sans Unicode" panose="020B0602030504020204" pitchFamily="34" charset="0"/>
              </a:endParaRPr>
            </a:p>
          </p:txBody>
        </p:sp>
        <p:sp>
          <p:nvSpPr>
            <p:cNvPr id="7184" name="Rectangle 20"/>
            <p:cNvSpPr>
              <a:spLocks noChangeArrowheads="1"/>
            </p:cNvSpPr>
            <p:nvPr/>
          </p:nvSpPr>
          <p:spPr bwMode="auto">
            <a:xfrm>
              <a:off x="2790" y="4039"/>
              <a:ext cx="19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sz="1996">
                  <a:solidFill>
                    <a:schemeClr val="accent2"/>
                  </a:solidFill>
                  <a:latin typeface="Lucida Sans Unicode" panose="020B0602030504020204" pitchFamily="34" charset="0"/>
                </a:rPr>
                <a:t>Модельные параметры</a:t>
              </a:r>
              <a:endParaRPr lang="en-GB" sz="1633">
                <a:solidFill>
                  <a:schemeClr val="accent2"/>
                </a:solidFill>
                <a:latin typeface="Lucida Sans Unicode" panose="020B0602030504020204" pitchFamily="34" charset="0"/>
              </a:endParaRPr>
            </a:p>
          </p:txBody>
        </p:sp>
        <p:cxnSp>
          <p:nvCxnSpPr>
            <p:cNvPr id="7185" name="AutoShape 22"/>
            <p:cNvCxnSpPr>
              <a:cxnSpLocks noChangeShapeType="1"/>
              <a:stCxn id="7184" idx="0"/>
              <a:endCxn id="7182" idx="4"/>
            </p:cNvCxnSpPr>
            <p:nvPr/>
          </p:nvCxnSpPr>
          <p:spPr bwMode="auto">
            <a:xfrm flipH="1" flipV="1">
              <a:off x="1440" y="2640"/>
              <a:ext cx="2337" cy="1399"/>
            </a:xfrm>
            <a:prstGeom prst="straightConnector1">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7186" name="AutoShape 23"/>
            <p:cNvCxnSpPr>
              <a:cxnSpLocks noChangeShapeType="1"/>
              <a:stCxn id="7184" idx="0"/>
              <a:endCxn id="7183" idx="4"/>
            </p:cNvCxnSpPr>
            <p:nvPr/>
          </p:nvCxnSpPr>
          <p:spPr bwMode="auto">
            <a:xfrm flipH="1" flipV="1">
              <a:off x="3168" y="3360"/>
              <a:ext cx="608" cy="679"/>
            </a:xfrm>
            <a:prstGeom prst="straightConnector1">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cxnSp>
      </p:grpSp>
      <p:grpSp>
        <p:nvGrpSpPr>
          <p:cNvPr id="7179" name="Группа 24"/>
          <p:cNvGrpSpPr>
            <a:grpSpLocks/>
          </p:cNvGrpSpPr>
          <p:nvPr/>
        </p:nvGrpSpPr>
        <p:grpSpPr bwMode="auto">
          <a:xfrm>
            <a:off x="-28799" y="6150601"/>
            <a:ext cx="1915200" cy="740160"/>
            <a:chOff x="0" y="6708795"/>
            <a:chExt cx="2365321" cy="887412"/>
          </a:xfrm>
        </p:grpSpPr>
        <p:pic>
          <p:nvPicPr>
            <p:cNvPr id="718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708795"/>
              <a:ext cx="12160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181" name="Прямоугольник 26"/>
            <p:cNvSpPr>
              <a:spLocks noChangeArrowheads="1"/>
            </p:cNvSpPr>
            <p:nvPr/>
          </p:nvSpPr>
          <p:spPr bwMode="auto">
            <a:xfrm>
              <a:off x="1120434" y="6872896"/>
              <a:ext cx="1244887" cy="64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ru-RU" sz="2903" b="1">
                  <a:solidFill>
                    <a:srgbClr val="FFFFFF"/>
                  </a:solidFill>
                </a:rPr>
                <a:t>200</a:t>
              </a:r>
              <a:r>
                <a:rPr lang="en-US" sz="2903" b="1">
                  <a:solidFill>
                    <a:srgbClr val="FFFFFF"/>
                  </a:solidFill>
                </a:rPr>
                <a:t>9</a:t>
              </a:r>
              <a:endParaRPr lang="ru-RU" sz="2903"/>
            </a:p>
          </p:txBody>
        </p:sp>
      </p:grpSp>
    </p:spTree>
    <p:extLst>
      <p:ext uri="{BB962C8B-B14F-4D97-AF65-F5344CB8AC3E}">
        <p14:creationId xmlns:p14="http://schemas.microsoft.com/office/powerpoint/2010/main" val="2053640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0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5" y="1752600"/>
            <a:ext cx="8762999" cy="4800600"/>
          </a:xfrm>
        </p:spPr>
        <p:txBody>
          <a:bodyPr>
            <a:normAutofit/>
          </a:bodyPr>
          <a:lstStyle/>
          <a:p>
            <a:pPr marL="457200" indent="-457200">
              <a:spcBef>
                <a:spcPts val="0"/>
              </a:spcBef>
              <a:buClrTx/>
              <a:buSzTx/>
              <a:buFont typeface="+mj-lt"/>
              <a:buAutoNum type="arabicPeriod"/>
              <a:defRPr/>
            </a:pPr>
            <a:r>
              <a:rPr lang="ru-RU" dirty="0" smtClean="0">
                <a:solidFill>
                  <a:schemeClr val="tx1"/>
                </a:solidFill>
              </a:rPr>
              <a:t>В </a:t>
            </a:r>
            <a:r>
              <a:rPr lang="ru-RU" b="1" dirty="0" smtClean="0">
                <a:solidFill>
                  <a:schemeClr val="tx1"/>
                </a:solidFill>
              </a:rPr>
              <a:t>первой главе</a:t>
            </a:r>
            <a:r>
              <a:rPr lang="en-US" b="1" dirty="0" smtClean="0">
                <a:solidFill>
                  <a:schemeClr val="tx1"/>
                </a:solidFill>
              </a:rPr>
              <a:t> </a:t>
            </a:r>
            <a:r>
              <a:rPr lang="en-US" dirty="0" smtClean="0">
                <a:solidFill>
                  <a:schemeClr val="tx1"/>
                </a:solidFill>
              </a:rPr>
              <a:t>о</a:t>
            </a:r>
            <a:r>
              <a:rPr lang="ru-RU" dirty="0" smtClean="0">
                <a:solidFill>
                  <a:schemeClr val="tx1"/>
                </a:solidFill>
              </a:rPr>
              <a:t>писывается метод восстановления пространственных вариаций среднеквадратичного наклона (СКН) морской поверхности по солнечному блику</a:t>
            </a:r>
            <a:r>
              <a:rPr lang="en-US" dirty="0" smtClean="0">
                <a:solidFill>
                  <a:schemeClr val="tx1"/>
                </a:solidFill>
              </a:rPr>
              <a:t>.</a:t>
            </a:r>
          </a:p>
          <a:p>
            <a:pPr marL="457200" indent="-457200">
              <a:spcBef>
                <a:spcPts val="0"/>
              </a:spcBef>
              <a:buClrTx/>
              <a:buSzTx/>
              <a:buFont typeface="+mj-lt"/>
              <a:buAutoNum type="arabicPeriod"/>
              <a:defRPr/>
            </a:pPr>
            <a:endParaRPr lang="en-US" dirty="0" smtClean="0">
              <a:solidFill>
                <a:schemeClr val="tx1"/>
              </a:solidFill>
            </a:endParaRPr>
          </a:p>
          <a:p>
            <a:pPr marL="457200" indent="-457200">
              <a:spcBef>
                <a:spcPts val="0"/>
              </a:spcBef>
              <a:buClrTx/>
              <a:buSzTx/>
              <a:buFont typeface="+mj-lt"/>
              <a:buAutoNum type="arabicPeriod"/>
              <a:defRPr/>
            </a:pPr>
            <a:r>
              <a:rPr lang="ru-RU" dirty="0" smtClean="0">
                <a:solidFill>
                  <a:schemeClr val="tx1"/>
                </a:solidFill>
              </a:rPr>
              <a:t>Во </a:t>
            </a:r>
            <a:r>
              <a:rPr lang="ru-RU" b="1" dirty="0" smtClean="0">
                <a:solidFill>
                  <a:schemeClr val="tx1"/>
                </a:solidFill>
              </a:rPr>
              <a:t>второй главе </a:t>
            </a:r>
            <a:r>
              <a:rPr lang="ru-RU" dirty="0" smtClean="0">
                <a:solidFill>
                  <a:schemeClr val="tx1"/>
                </a:solidFill>
              </a:rPr>
              <a:t>метод, описанный в первой главе, применяется для исследования морской поверхности, покрытой нефтяными плёнками естественного и техногенного происхождения</a:t>
            </a:r>
            <a:r>
              <a:rPr lang="en-US" dirty="0" smtClean="0">
                <a:solidFill>
                  <a:schemeClr val="tx1"/>
                </a:solidFill>
              </a:rPr>
              <a:t>.</a:t>
            </a:r>
          </a:p>
          <a:p>
            <a:pPr marL="457200" indent="-457200">
              <a:spcBef>
                <a:spcPts val="0"/>
              </a:spcBef>
              <a:buClrTx/>
              <a:buSzTx/>
              <a:buFont typeface="+mj-lt"/>
              <a:buAutoNum type="arabicPeriod"/>
              <a:defRPr/>
            </a:pPr>
            <a:endParaRPr lang="en-US" dirty="0" smtClean="0">
              <a:solidFill>
                <a:schemeClr val="tx1"/>
              </a:solidFill>
            </a:endParaRPr>
          </a:p>
          <a:p>
            <a:pPr marL="457200" indent="-457200">
              <a:spcBef>
                <a:spcPts val="0"/>
              </a:spcBef>
              <a:buClrTx/>
              <a:buSzTx/>
              <a:buFont typeface="+mj-lt"/>
              <a:buAutoNum type="arabicPeriod"/>
              <a:defRPr/>
            </a:pPr>
            <a:r>
              <a:rPr lang="ru-RU" dirty="0" smtClean="0">
                <a:solidFill>
                  <a:schemeClr val="tx1"/>
                </a:solidFill>
              </a:rPr>
              <a:t>В </a:t>
            </a:r>
            <a:r>
              <a:rPr lang="ru-RU" b="1" dirty="0" smtClean="0">
                <a:solidFill>
                  <a:schemeClr val="tx1"/>
                </a:solidFill>
              </a:rPr>
              <a:t>третьей главе </a:t>
            </a:r>
            <a:r>
              <a:rPr lang="ru-RU" dirty="0" smtClean="0">
                <a:solidFill>
                  <a:schemeClr val="tx1"/>
                </a:solidFill>
              </a:rPr>
              <a:t>рассматриваются примеры исследования суб- и мезомасштабной динамики Океана по оптическим и радиолокационным изображениям.</a:t>
            </a:r>
            <a:endParaRPr lang="en-US" dirty="0"/>
          </a:p>
        </p:txBody>
      </p:sp>
      <p:sp>
        <p:nvSpPr>
          <p:cNvPr id="3" name="Title 2"/>
          <p:cNvSpPr>
            <a:spLocks noGrp="1"/>
          </p:cNvSpPr>
          <p:nvPr>
            <p:ph type="title"/>
          </p:nvPr>
        </p:nvSpPr>
        <p:spPr/>
        <p:txBody>
          <a:bodyPr/>
          <a:lstStyle/>
          <a:p>
            <a:r>
              <a:rPr lang="ru-RU" b="1" dirty="0" smtClean="0"/>
              <a:t>Содержание диссертации</a:t>
            </a:r>
            <a:endParaRPr lang="en-US"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GALATEA\tethys\Documents\АСПИРАНТУРА\Disser Docs\figs\SevastopolWinter31Dec2008.JPG"/>
          <p:cNvPicPr>
            <a:picLocks noGrp="1" noChangeAspect="1" noChangeArrowheads="1"/>
          </p:cNvPicPr>
          <p:nvPr>
            <p:ph idx="1"/>
          </p:nvPr>
        </p:nvPicPr>
        <p:blipFill>
          <a:blip r:embed="rId3"/>
          <a:stretch>
            <a:fillRect/>
          </a:stretch>
        </p:blipFill>
        <p:spPr>
          <a:xfrm>
            <a:off x="1994044" y="1752602"/>
            <a:ext cx="5155921" cy="3451225"/>
          </a:xfrm>
          <a:noFill/>
        </p:spPr>
      </p:pic>
      <p:sp>
        <p:nvSpPr>
          <p:cNvPr id="2" name="Заголовок 1"/>
          <p:cNvSpPr>
            <a:spLocks noGrp="1"/>
          </p:cNvSpPr>
          <p:nvPr>
            <p:ph type="title"/>
          </p:nvPr>
        </p:nvSpPr>
        <p:spPr/>
        <p:txBody>
          <a:bodyPr rtlCol="0">
            <a:normAutofit fontScale="90000"/>
          </a:bodyPr>
          <a:lstStyle/>
          <a:p>
            <a:pPr eaLnBrk="1" fontAlgn="auto" hangingPunct="1">
              <a:spcAft>
                <a:spcPts val="0"/>
              </a:spcAft>
              <a:defRPr/>
            </a:pPr>
            <a:r>
              <a:rPr lang="ru-RU" b="1" dirty="0"/>
              <a:t>Солнечный блик в Севастопольской бухте, 31 декабря 2008г.</a:t>
            </a:r>
            <a:endParaRPr lang="en-US" b="1" dirty="0"/>
          </a:p>
        </p:txBody>
      </p:sp>
      <p:sp>
        <p:nvSpPr>
          <p:cNvPr id="3076" name="Прямоугольник 3"/>
          <p:cNvSpPr>
            <a:spLocks noChangeArrowheads="1"/>
          </p:cNvSpPr>
          <p:nvPr/>
        </p:nvSpPr>
        <p:spPr bwMode="auto">
          <a:xfrm>
            <a:off x="0" y="5257802"/>
            <a:ext cx="9144000" cy="1569660"/>
          </a:xfrm>
          <a:prstGeom prst="rect">
            <a:avLst/>
          </a:prstGeom>
          <a:noFill/>
          <a:ln w="9525">
            <a:noFill/>
            <a:miter lim="800000"/>
            <a:headEnd/>
            <a:tailEnd/>
          </a:ln>
        </p:spPr>
        <p:txBody>
          <a:bodyPr>
            <a:spAutoFit/>
          </a:bodyPr>
          <a:lstStyle/>
          <a:p>
            <a:r>
              <a:rPr lang="en-US" sz="2400" dirty="0" smtClean="0"/>
              <a:t>В</a:t>
            </a:r>
            <a:r>
              <a:rPr lang="ru-RU" sz="2400" dirty="0" smtClean="0"/>
              <a:t>етер</a:t>
            </a:r>
            <a:r>
              <a:rPr lang="ru-RU" sz="2400" dirty="0"/>
              <a:t>, течения, слики и проходящие суда </a:t>
            </a:r>
            <a:r>
              <a:rPr lang="ru-RU" sz="2400" dirty="0" smtClean="0"/>
              <a:t>образуют</a:t>
            </a:r>
            <a:r>
              <a:rPr lang="en-US" sz="2400" dirty="0" smtClean="0"/>
              <a:t> </a:t>
            </a:r>
            <a:r>
              <a:rPr lang="ru-RU" sz="2400" dirty="0" smtClean="0"/>
              <a:t>на </a:t>
            </a:r>
            <a:r>
              <a:rPr lang="ru-RU" sz="2400" dirty="0"/>
              <a:t>морской поверхности </a:t>
            </a:r>
            <a:r>
              <a:rPr lang="ru-RU" sz="2400" dirty="0" smtClean="0"/>
              <a:t>сложную </a:t>
            </a:r>
            <a:r>
              <a:rPr lang="ru-RU" sz="2400" dirty="0"/>
              <a:t>картину зеркальных отражений – множество </a:t>
            </a:r>
            <a:r>
              <a:rPr lang="ru-RU" sz="2400" dirty="0" smtClean="0"/>
              <a:t>солнечныхзайчиков</a:t>
            </a:r>
            <a:r>
              <a:rPr lang="ru-RU" sz="2400" dirty="0"/>
              <a:t>, которые, сливаясь воедино, формируют неподражаемую картину</a:t>
            </a:r>
            <a:endParaRPr lang="en-US"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Rectangle 8"/>
          <p:cNvSpPr>
            <a:spLocks noGrp="1" noChangeArrowheads="1"/>
          </p:cNvSpPr>
          <p:nvPr>
            <p:ph type="title"/>
          </p:nvPr>
        </p:nvSpPr>
        <p:spPr/>
        <p:txBody>
          <a:bodyPr tIns="35203" anchor="ctr"/>
          <a:lstStyle/>
          <a:p>
            <a:pPr marL="0" indent="0" algn="ctr">
              <a:spcAft>
                <a:spcPct val="0"/>
              </a:spcAft>
              <a:defRPr/>
            </a:pPr>
            <a:r>
              <a:rPr lang="pl-PL" sz="4000" b="1" dirty="0" smtClean="0"/>
              <a:t>Блик на </a:t>
            </a:r>
            <a:r>
              <a:rPr lang="ru-RU" sz="4000" b="1" dirty="0" smtClean="0"/>
              <a:t>снимках </a:t>
            </a:r>
            <a:r>
              <a:rPr lang="pl-PL" sz="4000" b="1" dirty="0" smtClean="0"/>
              <a:t>MODIS</a:t>
            </a:r>
          </a:p>
        </p:txBody>
      </p:sp>
      <p:sp>
        <p:nvSpPr>
          <p:cNvPr id="6145" name="Rectangle 1"/>
          <p:cNvSpPr>
            <a:spLocks noGrp="1" noChangeArrowheads="1"/>
          </p:cNvSpPr>
          <p:nvPr>
            <p:ph type="body" idx="4294967295"/>
          </p:nvPr>
        </p:nvSpPr>
        <p:spPr>
          <a:xfrm>
            <a:off x="0" y="1355725"/>
            <a:ext cx="2882900" cy="5248275"/>
          </a:xfrm>
        </p:spPr>
        <p:txBody>
          <a:bodyPr tIns="25602" anchor="t">
            <a:normAutofit fontScale="92500" lnSpcReduction="10000"/>
          </a:bodyPr>
          <a:lstStyle/>
          <a:p>
            <a:pPr algn="l" eaLnBrk="1">
              <a:defRPr/>
            </a:pPr>
            <a:r>
              <a:rPr lang="ru-RU" sz="2200" b="1" dirty="0" smtClean="0">
                <a:solidFill>
                  <a:schemeClr val="tx1"/>
                </a:solidFill>
                <a:latin typeface="Lucida Sans Unicode" pitchFamily="34" charset="0"/>
              </a:rPr>
              <a:t>На спутниковых снимках прибора </a:t>
            </a:r>
            <a:r>
              <a:rPr lang="en-US" sz="2200" b="1" dirty="0" smtClean="0">
                <a:solidFill>
                  <a:schemeClr val="tx1"/>
                </a:solidFill>
                <a:latin typeface="Lucida Sans Unicode" pitchFamily="34" charset="0"/>
              </a:rPr>
              <a:t>MODIS</a:t>
            </a:r>
            <a:r>
              <a:rPr lang="ru-RU" sz="2200" b="1" dirty="0" smtClean="0">
                <a:solidFill>
                  <a:schemeClr val="tx1"/>
                </a:solidFill>
                <a:latin typeface="Lucida Sans Unicode" pitchFamily="34" charset="0"/>
              </a:rPr>
              <a:t> блик проявляется как яркая полоса, близкая к линии зеркального отражения.</a:t>
            </a:r>
            <a:endParaRPr lang="en-US" sz="2200" b="1" dirty="0" smtClean="0">
              <a:solidFill>
                <a:schemeClr val="tx1"/>
              </a:solidFill>
              <a:latin typeface="Lucida Sans Unicode" pitchFamily="34" charset="0"/>
            </a:endParaRPr>
          </a:p>
          <a:p>
            <a:pPr algn="l" eaLnBrk="1">
              <a:defRPr/>
            </a:pPr>
            <a:endParaRPr lang="ru-RU" sz="2200" b="1" dirty="0" smtClean="0">
              <a:solidFill>
                <a:schemeClr val="tx1"/>
              </a:solidFill>
              <a:latin typeface="Lucida Sans Unicode" pitchFamily="34" charset="0"/>
            </a:endParaRPr>
          </a:p>
          <a:p>
            <a:pPr algn="l" eaLnBrk="1">
              <a:defRPr/>
            </a:pPr>
            <a:r>
              <a:rPr lang="ru-RU" sz="2200" b="1" dirty="0" smtClean="0">
                <a:solidFill>
                  <a:schemeClr val="tx1"/>
                </a:solidFill>
                <a:latin typeface="Lucida Sans Unicode" pitchFamily="34" charset="0"/>
              </a:rPr>
              <a:t>С увеличением скорости ветра блик становится более тусклым, при этм охватывает больший диапазон направлений.</a:t>
            </a:r>
            <a:endParaRPr lang="en-US" sz="2200" b="1" dirty="0" smtClean="0">
              <a:solidFill>
                <a:schemeClr val="tx1"/>
              </a:solidFill>
              <a:latin typeface="Lucida Sans Unicode" pitchFamily="34" charset="0"/>
            </a:endParaRPr>
          </a:p>
          <a:p>
            <a:pPr algn="l">
              <a:spcAft>
                <a:spcPts val="1293"/>
              </a:spcAft>
              <a:defRPr/>
            </a:pPr>
            <a:endParaRPr lang="ru-RU" sz="2900" dirty="0" smtClean="0">
              <a:solidFill>
                <a:schemeClr val="tx1"/>
              </a:solidFill>
            </a:endParaRPr>
          </a:p>
        </p:txBody>
      </p:sp>
      <p:pic>
        <p:nvPicPr>
          <p:cNvPr id="20483" name="Picture 2"/>
          <p:cNvPicPr>
            <a:picLocks noChangeAspect="1" noChangeArrowheads="1"/>
          </p:cNvPicPr>
          <p:nvPr/>
        </p:nvPicPr>
        <p:blipFill>
          <a:blip r:embed="rId3">
            <a:lum contrast="10000"/>
          </a:blip>
          <a:srcRect/>
          <a:stretch>
            <a:fillRect/>
          </a:stretch>
        </p:blipFill>
        <p:spPr bwMode="auto">
          <a:xfrm>
            <a:off x="5717160" y="1265897"/>
            <a:ext cx="3198240" cy="3499567"/>
          </a:xfrm>
          <a:prstGeom prst="rect">
            <a:avLst/>
          </a:prstGeom>
          <a:noFill/>
          <a:ln w="9525">
            <a:noFill/>
            <a:round/>
            <a:headEnd/>
            <a:tailEnd/>
          </a:ln>
        </p:spPr>
      </p:pic>
      <p:pic>
        <p:nvPicPr>
          <p:cNvPr id="20484" name="Picture 3"/>
          <p:cNvPicPr>
            <a:picLocks noChangeAspect="1" noChangeArrowheads="1"/>
          </p:cNvPicPr>
          <p:nvPr/>
        </p:nvPicPr>
        <p:blipFill>
          <a:blip r:embed="rId4">
            <a:lum bright="30000" contrast="40000"/>
          </a:blip>
          <a:srcRect/>
          <a:stretch>
            <a:fillRect/>
          </a:stretch>
        </p:blipFill>
        <p:spPr bwMode="auto">
          <a:xfrm>
            <a:off x="3601800" y="4795706"/>
            <a:ext cx="5132160" cy="1944204"/>
          </a:xfrm>
          <a:prstGeom prst="rect">
            <a:avLst/>
          </a:prstGeom>
          <a:noFill/>
          <a:ln w="9525">
            <a:noFill/>
            <a:round/>
            <a:headEnd/>
            <a:tailEnd/>
          </a:ln>
        </p:spPr>
      </p:pic>
      <p:pic>
        <p:nvPicPr>
          <p:cNvPr id="20485" name="Picture 4"/>
          <p:cNvPicPr>
            <a:picLocks noChangeAspect="1" noChangeArrowheads="1"/>
          </p:cNvPicPr>
          <p:nvPr/>
        </p:nvPicPr>
        <p:blipFill>
          <a:blip r:embed="rId5"/>
          <a:srcRect/>
          <a:stretch>
            <a:fillRect/>
          </a:stretch>
        </p:blipFill>
        <p:spPr bwMode="auto">
          <a:xfrm>
            <a:off x="3277800" y="1265897"/>
            <a:ext cx="2328480" cy="3499567"/>
          </a:xfrm>
          <a:prstGeom prst="rect">
            <a:avLst/>
          </a:prstGeom>
          <a:noFill/>
          <a:ln w="9525">
            <a:noFill/>
            <a:round/>
            <a:headEnd/>
            <a:tailEnd/>
          </a:ln>
        </p:spPr>
      </p:pic>
      <p:sp>
        <p:nvSpPr>
          <p:cNvPr id="20486" name="Text Box 5"/>
          <p:cNvSpPr txBox="1">
            <a:spLocks noChangeArrowheads="1"/>
          </p:cNvSpPr>
          <p:nvPr/>
        </p:nvSpPr>
        <p:spPr bwMode="auto">
          <a:xfrm>
            <a:off x="3240469" y="4416945"/>
            <a:ext cx="2380223" cy="362732"/>
          </a:xfrm>
          <a:prstGeom prst="rect">
            <a:avLst/>
          </a:prstGeom>
          <a:noFill/>
          <a:ln w="9525">
            <a:noFill/>
            <a:round/>
            <a:headEnd/>
            <a:tailEnd/>
          </a:ln>
        </p:spPr>
        <p:txBody>
          <a:bodyPr wrap="none" lIns="81639" tIns="42452" rIns="81639" bIns="42452">
            <a:spAutoFit/>
          </a:bodyPr>
          <a:lstStyle/>
          <a:p>
            <a:pPr algn="r">
              <a:tabLst>
                <a:tab pos="656650" algn="l"/>
                <a:tab pos="1313299" algn="l"/>
              </a:tabLst>
            </a:pPr>
            <a:r>
              <a:rPr lang="en-US" b="1" dirty="0" err="1" smtClean="0">
                <a:solidFill>
                  <a:srgbClr val="FFFF00"/>
                </a:solidFill>
                <a:latin typeface="Lucida Sans Unicode" pitchFamily="34" charset="0"/>
              </a:rPr>
              <a:t>Средиземное</a:t>
            </a:r>
            <a:r>
              <a:rPr lang="en-US" b="1" dirty="0" smtClean="0">
                <a:solidFill>
                  <a:srgbClr val="FFFF00"/>
                </a:solidFill>
                <a:latin typeface="Lucida Sans Unicode" pitchFamily="34" charset="0"/>
              </a:rPr>
              <a:t> </a:t>
            </a:r>
            <a:r>
              <a:rPr lang="en-US" b="1" dirty="0" err="1" smtClean="0">
                <a:solidFill>
                  <a:srgbClr val="FFFF00"/>
                </a:solidFill>
                <a:latin typeface="Lucida Sans Unicode" pitchFamily="34" charset="0"/>
              </a:rPr>
              <a:t>море</a:t>
            </a:r>
            <a:endParaRPr lang="en-US" b="1" dirty="0">
              <a:solidFill>
                <a:srgbClr val="FFFF00"/>
              </a:solidFill>
              <a:latin typeface="Lucida Sans Unicode" pitchFamily="34" charset="0"/>
            </a:endParaRPr>
          </a:p>
        </p:txBody>
      </p:sp>
      <p:sp>
        <p:nvSpPr>
          <p:cNvPr id="20487" name="Text Box 6"/>
          <p:cNvSpPr txBox="1">
            <a:spLocks noChangeArrowheads="1"/>
          </p:cNvSpPr>
          <p:nvPr/>
        </p:nvSpPr>
        <p:spPr bwMode="auto">
          <a:xfrm>
            <a:off x="6044045" y="6391391"/>
            <a:ext cx="1859247" cy="362732"/>
          </a:xfrm>
          <a:prstGeom prst="rect">
            <a:avLst/>
          </a:prstGeom>
          <a:noFill/>
          <a:ln w="9525">
            <a:noFill/>
            <a:round/>
            <a:headEnd/>
            <a:tailEnd/>
          </a:ln>
        </p:spPr>
        <p:txBody>
          <a:bodyPr wrap="none" lIns="81639" tIns="42452" rIns="81639" bIns="42452">
            <a:spAutoFit/>
          </a:bodyPr>
          <a:lstStyle/>
          <a:p>
            <a:pPr>
              <a:tabLst>
                <a:tab pos="656650" algn="l"/>
              </a:tabLst>
            </a:pPr>
            <a:r>
              <a:rPr lang="en-US" b="1" dirty="0" err="1" smtClean="0">
                <a:solidFill>
                  <a:srgbClr val="FFFF00"/>
                </a:solidFill>
                <a:latin typeface="Lucida Sans Unicode" pitchFamily="34" charset="0"/>
              </a:rPr>
              <a:t>Мыс</a:t>
            </a:r>
            <a:r>
              <a:rPr lang="en-US" b="1" dirty="0" smtClean="0">
                <a:solidFill>
                  <a:srgbClr val="FFFF00"/>
                </a:solidFill>
                <a:latin typeface="Lucida Sans Unicode" pitchFamily="34" charset="0"/>
              </a:rPr>
              <a:t> </a:t>
            </a:r>
            <a:r>
              <a:rPr lang="en-US" b="1" dirty="0" err="1" smtClean="0">
                <a:solidFill>
                  <a:srgbClr val="FFFF00"/>
                </a:solidFill>
                <a:latin typeface="Lucida Sans Unicode" pitchFamily="34" charset="0"/>
              </a:rPr>
              <a:t>Игольный</a:t>
            </a:r>
            <a:endParaRPr lang="en-US" b="1" dirty="0">
              <a:solidFill>
                <a:srgbClr val="FFFF00"/>
              </a:solidFill>
              <a:latin typeface="Lucida Sans Unicode" pitchFamily="34" charset="0"/>
            </a:endParaRPr>
          </a:p>
        </p:txBody>
      </p:sp>
      <p:sp>
        <p:nvSpPr>
          <p:cNvPr id="20488" name="Text Box 7"/>
          <p:cNvSpPr txBox="1">
            <a:spLocks noChangeArrowheads="1"/>
          </p:cNvSpPr>
          <p:nvPr/>
        </p:nvSpPr>
        <p:spPr bwMode="auto">
          <a:xfrm>
            <a:off x="5685481" y="4416944"/>
            <a:ext cx="2519684" cy="362732"/>
          </a:xfrm>
          <a:prstGeom prst="rect">
            <a:avLst/>
          </a:prstGeom>
          <a:noFill/>
          <a:ln w="9525">
            <a:noFill/>
            <a:round/>
            <a:headEnd/>
            <a:tailEnd/>
          </a:ln>
        </p:spPr>
        <p:txBody>
          <a:bodyPr wrap="none" lIns="81639" tIns="42452" rIns="81639" bIns="42452">
            <a:spAutoFit/>
          </a:bodyPr>
          <a:lstStyle/>
          <a:p>
            <a:pPr>
              <a:tabLst>
                <a:tab pos="656650" algn="l"/>
                <a:tab pos="1313299" algn="l"/>
              </a:tabLst>
            </a:pPr>
            <a:r>
              <a:rPr lang="en-US" b="1" dirty="0" err="1" smtClean="0">
                <a:solidFill>
                  <a:srgbClr val="FFFF00"/>
                </a:solidFill>
                <a:latin typeface="Lucida Sans Unicode" pitchFamily="34" charset="0"/>
              </a:rPr>
              <a:t>Мексиканский</a:t>
            </a:r>
            <a:r>
              <a:rPr lang="en-US" b="1" dirty="0" smtClean="0">
                <a:solidFill>
                  <a:srgbClr val="FFFF00"/>
                </a:solidFill>
                <a:latin typeface="Lucida Sans Unicode" pitchFamily="34" charset="0"/>
              </a:rPr>
              <a:t> </a:t>
            </a:r>
            <a:r>
              <a:rPr lang="en-US" b="1" dirty="0" err="1" smtClean="0">
                <a:solidFill>
                  <a:srgbClr val="FFFF00"/>
                </a:solidFill>
                <a:latin typeface="Lucida Sans Unicode" pitchFamily="34" charset="0"/>
              </a:rPr>
              <a:t>залив</a:t>
            </a:r>
            <a:endParaRPr lang="en-US" b="1" dirty="0">
              <a:solidFill>
                <a:srgbClr val="FFFF00"/>
              </a:solidFill>
              <a:latin typeface="Lucida Sans Unicode"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Волна">
  <a:themeElements>
    <a:clrScheme name="Волна">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Волна">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Волна">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1738</TotalTime>
  <Words>5667</Words>
  <Application>Microsoft Office PowerPoint</Application>
  <PresentationFormat>On-screen Show (4:3)</PresentationFormat>
  <Paragraphs>637</Paragraphs>
  <Slides>65</Slides>
  <Notes>51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4</vt:i4>
      </vt:variant>
      <vt:variant>
        <vt:lpstr>Slide Titles</vt:lpstr>
      </vt:variant>
      <vt:variant>
        <vt:i4>65</vt:i4>
      </vt:variant>
    </vt:vector>
  </HeadingPairs>
  <TitlesOfParts>
    <vt:vector size="78" baseType="lpstr">
      <vt:lpstr>Arial Unicode MS</vt:lpstr>
      <vt:lpstr>Arial</vt:lpstr>
      <vt:lpstr>Calibri</vt:lpstr>
      <vt:lpstr>Candara</vt:lpstr>
      <vt:lpstr>Lucida Sans Unicode</vt:lpstr>
      <vt:lpstr>Symbol</vt:lpstr>
      <vt:lpstr>Times</vt:lpstr>
      <vt:lpstr>Times New Roman</vt:lpstr>
      <vt:lpstr>Волна</vt:lpstr>
      <vt:lpstr>Equation</vt:lpstr>
      <vt:lpstr>MathType 6.0 Equation</vt:lpstr>
      <vt:lpstr>Формула</vt:lpstr>
      <vt:lpstr>Équation</vt:lpstr>
      <vt:lpstr>Солнечный блик как «инструмент» исследования Океана из Космоса</vt:lpstr>
      <vt:lpstr>Введение</vt:lpstr>
      <vt:lpstr>Маска «засвеченных» солнечным бликом данных сканера MODIS</vt:lpstr>
      <vt:lpstr>Цель Исследования</vt:lpstr>
      <vt:lpstr>Задачи Исследования</vt:lpstr>
      <vt:lpstr>Положения, выносимые на защиту</vt:lpstr>
      <vt:lpstr>Содержание диссертации</vt:lpstr>
      <vt:lpstr>Солнечный блик в Севастопольской бухте, 31 декабря 2008г.</vt:lpstr>
      <vt:lpstr>Блик на снимках MODIS</vt:lpstr>
      <vt:lpstr>Классическая задача рассеяния Cox &amp; Munk, 1954, В.В. Шулейкин 1941, E.O. Hulbert 1934, J. Spooner  1822</vt:lpstr>
      <vt:lpstr>Предлагаемый метод восстановления СКН Вариации СКН на внутренних масштабах блика (1 – 10 км)</vt:lpstr>
      <vt:lpstr>Метод восстановления пространственных вариаций СКН</vt:lpstr>
      <vt:lpstr>Положения, выносимые на защиту</vt:lpstr>
      <vt:lpstr>Примеры работы алгоритма</vt:lpstr>
      <vt:lpstr>Процедура восстановления СКН</vt:lpstr>
      <vt:lpstr>Содержание диссертации</vt:lpstr>
      <vt:lpstr>Естественные нефтяные загрязнения Пример Мексиканского залива - Грифоны</vt:lpstr>
      <vt:lpstr>Увеличенный фрагмент одного из грифонов</vt:lpstr>
      <vt:lpstr>Техногенные нефтяные разливы пример Deepwater Horizon</vt:lpstr>
      <vt:lpstr>Исходные яркости в красном канале</vt:lpstr>
      <vt:lpstr>Синергетика с  ASAR</vt:lpstr>
      <vt:lpstr>Результаты анализа нефтяных сликов</vt:lpstr>
      <vt:lpstr>Положения, выносимые на защиту</vt:lpstr>
      <vt:lpstr>Содержание диссертации</vt:lpstr>
      <vt:lpstr>Внутренние волны (ВВ)</vt:lpstr>
      <vt:lpstr>Исходные ярксоти</vt:lpstr>
      <vt:lpstr>Контрасты СКН</vt:lpstr>
      <vt:lpstr>Профиль вариаций СКН</vt:lpstr>
      <vt:lpstr>Положения, выносимые на защиту</vt:lpstr>
      <vt:lpstr>Мезомасштабная динамика</vt:lpstr>
      <vt:lpstr>Поля ТПО и РСА ветра, использованные в качестве входного параметра для симуляций поверхностных проявлений океанической динамики в предлагаемом алгоритме </vt:lpstr>
      <vt:lpstr>Солнечный блик и восстановленное поле СКН</vt:lpstr>
      <vt:lpstr>Компоненты течений, исследуемых в работе</vt:lpstr>
      <vt:lpstr>Восстановление геострофических течений океана по данным поверхностной температуры (ТПО)</vt:lpstr>
      <vt:lpstr>Пример восстановления поля завихренности мезомасштабных течений по данным ТПО (Isern-Fontanet et al., 2008 )</vt:lpstr>
      <vt:lpstr>Восстановление вторичной агеострофической циркуляции за счёт взаимодействия КГТ с Экмановскими течениями (Klein and Hua, 1990)</vt:lpstr>
      <vt:lpstr>Восстановленные поля течений</vt:lpstr>
      <vt:lpstr>Сопоставление фрагментов РСА контрастов с полем дивергенции </vt:lpstr>
      <vt:lpstr>Сопоставление поверхностных проявлений пары вихрей </vt:lpstr>
      <vt:lpstr>Результаты RIM Симуляции поверхностных особенностей </vt:lpstr>
      <vt:lpstr>Положения, выносимые на защиту</vt:lpstr>
      <vt:lpstr>Апробация работы и публикации</vt:lpstr>
      <vt:lpstr>Список работ, опубликованных по теме диссертации</vt:lpstr>
      <vt:lpstr>Список работ, опубликованных по теме диссертации</vt:lpstr>
      <vt:lpstr>Внедрение результатов работы</vt:lpstr>
      <vt:lpstr>Благодарности</vt:lpstr>
      <vt:lpstr>Особенности формирования изображений MERIS и MODIS</vt:lpstr>
      <vt:lpstr>Техногенные нефтяные разливы пример Deepwater Horizon</vt:lpstr>
      <vt:lpstr>Применение алгоритма</vt:lpstr>
      <vt:lpstr>Контрасты СКН</vt:lpstr>
      <vt:lpstr>PowerPoint Presentation</vt:lpstr>
      <vt:lpstr>PowerPoint Presentation</vt:lpstr>
      <vt:lpstr>PowerPoint Presentation</vt:lpstr>
      <vt:lpstr>PowerPoint Presentation</vt:lpstr>
      <vt:lpstr>PowerPoint Presentation</vt:lpstr>
      <vt:lpstr>PowerPoint Presentation</vt:lpstr>
      <vt:lpstr>Методология синергетического исследования поверхности Океана</vt:lpstr>
      <vt:lpstr>Механизм проявления</vt:lpstr>
      <vt:lpstr>Моделирование РСА проявлений мезомасштабных течений </vt:lpstr>
      <vt:lpstr>ASAR and MODIS collocation with 1day difference</vt:lpstr>
      <vt:lpstr>ASAR and MERIS collocation with 1day difference</vt:lpstr>
      <vt:lpstr>Формирование изображения</vt:lpstr>
      <vt:lpstr>Используемые данные</vt:lpstr>
      <vt:lpstr>Модель распределения уклонов</vt:lpstr>
      <vt:lpstr>Модель распределения уклонов</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VIRTUAL7</dc:creator>
  <cp:lastModifiedBy>Myasoedov Alexander</cp:lastModifiedBy>
  <cp:revision>265</cp:revision>
  <dcterms:created xsi:type="dcterms:W3CDTF">2013-02-18T08:15:14Z</dcterms:created>
  <dcterms:modified xsi:type="dcterms:W3CDTF">2014-04-23T16:49:54Z</dcterms:modified>
</cp:coreProperties>
</file>